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43.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80" r:id="rId2"/>
    <p:sldId id="374" r:id="rId3"/>
    <p:sldId id="375" r:id="rId4"/>
    <p:sldId id="275" r:id="rId5"/>
    <p:sldId id="376" r:id="rId6"/>
    <p:sldId id="377" r:id="rId7"/>
    <p:sldId id="398" r:id="rId8"/>
    <p:sldId id="378" r:id="rId9"/>
    <p:sldId id="379" r:id="rId10"/>
    <p:sldId id="399" r:id="rId11"/>
    <p:sldId id="381" r:id="rId12"/>
    <p:sldId id="400" r:id="rId13"/>
    <p:sldId id="401" r:id="rId14"/>
    <p:sldId id="402" r:id="rId15"/>
    <p:sldId id="385" r:id="rId16"/>
    <p:sldId id="403" r:id="rId17"/>
    <p:sldId id="380" r:id="rId18"/>
    <p:sldId id="405" r:id="rId19"/>
    <p:sldId id="413" r:id="rId20"/>
    <p:sldId id="414" r:id="rId21"/>
    <p:sldId id="415" r:id="rId22"/>
    <p:sldId id="416" r:id="rId23"/>
    <p:sldId id="418" r:id="rId24"/>
    <p:sldId id="420" r:id="rId25"/>
    <p:sldId id="421" r:id="rId26"/>
    <p:sldId id="419" r:id="rId27"/>
    <p:sldId id="407" r:id="rId28"/>
    <p:sldId id="411" r:id="rId29"/>
    <p:sldId id="412" r:id="rId30"/>
    <p:sldId id="410" r:id="rId31"/>
    <p:sldId id="408" r:id="rId32"/>
    <p:sldId id="426" r:id="rId33"/>
    <p:sldId id="409" r:id="rId34"/>
    <p:sldId id="387" r:id="rId35"/>
    <p:sldId id="390" r:id="rId36"/>
    <p:sldId id="422" r:id="rId37"/>
    <p:sldId id="423" r:id="rId38"/>
    <p:sldId id="391" r:id="rId39"/>
    <p:sldId id="425" r:id="rId40"/>
    <p:sldId id="424" r:id="rId41"/>
    <p:sldId id="392" r:id="rId42"/>
    <p:sldId id="394" r:id="rId43"/>
    <p:sldId id="395" r:id="rId4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9" autoAdjust="0"/>
    <p:restoredTop sz="79391" autoAdjust="0"/>
  </p:normalViewPr>
  <p:slideViewPr>
    <p:cSldViewPr>
      <p:cViewPr varScale="1">
        <p:scale>
          <a:sx n="57" d="100"/>
          <a:sy n="57" d="100"/>
        </p:scale>
        <p:origin x="-177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DCADDBEA-3F40-4759-AAB8-A7243035DB9A}" type="datetimeFigureOut">
              <a:rPr lang="it-IT"/>
              <a:pPr>
                <a:defRPr/>
              </a:pPr>
              <a:t>03/04/2011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it-IT" noProof="0"/>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B09402B-FAE4-464C-949B-98B5AFCE22C0}"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2228"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E22804-399B-40BC-A91A-11AEA452959E}" type="slidenum">
              <a:rPr lang="it-IT" smtClean="0"/>
              <a:pPr fontAlgn="base">
                <a:spcBef>
                  <a:spcPct val="0"/>
                </a:spcBef>
                <a:spcAft>
                  <a:spcPct val="0"/>
                </a:spcAft>
                <a:defRPr/>
              </a:pPr>
              <a:t>1</a:t>
            </a:fld>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marL="228600" marR="0" indent="-228600" algn="l" defTabSz="914400" rtl="0" eaLnBrk="0" fontAlgn="base" latinLnBrk="0" hangingPunct="0">
              <a:lnSpc>
                <a:spcPct val="100000"/>
              </a:lnSpc>
              <a:spcBef>
                <a:spcPct val="30000"/>
              </a:spcBef>
              <a:spcAft>
                <a:spcPct val="0"/>
              </a:spcAft>
              <a:buClr>
                <a:schemeClr val="hlink"/>
              </a:buClr>
              <a:buSzTx/>
              <a:buFont typeface="Wingdings" pitchFamily="2" charset="2"/>
              <a:buNone/>
              <a:tabLst/>
              <a:defRPr/>
            </a:pPr>
            <a:r>
              <a:rPr lang="en-US" dirty="0" smtClean="0"/>
              <a:t>A </a:t>
            </a:r>
            <a:r>
              <a:rPr lang="en-US" dirty="0" err="1" smtClean="0"/>
              <a:t>sinistra</a:t>
            </a:r>
            <a:r>
              <a:rPr lang="en-US" dirty="0" smtClean="0"/>
              <a:t> </a:t>
            </a:r>
            <a:r>
              <a:rPr lang="en-US" dirty="0" err="1" smtClean="0"/>
              <a:t>si</a:t>
            </a:r>
            <a:r>
              <a:rPr lang="en-US" dirty="0" smtClean="0"/>
              <a:t> </a:t>
            </a:r>
            <a:r>
              <a:rPr lang="en-US" dirty="0" err="1" smtClean="0"/>
              <a:t>vede</a:t>
            </a:r>
            <a:r>
              <a:rPr lang="en-US" dirty="0" smtClean="0"/>
              <a:t> </a:t>
            </a:r>
            <a:r>
              <a:rPr lang="en-US" dirty="0" err="1" smtClean="0"/>
              <a:t>un’anca</a:t>
            </a:r>
            <a:r>
              <a:rPr lang="en-US" dirty="0" smtClean="0"/>
              <a:t> </a:t>
            </a:r>
            <a:r>
              <a:rPr lang="en-US" dirty="0" err="1" smtClean="0"/>
              <a:t>normale:il</a:t>
            </a:r>
            <a:r>
              <a:rPr lang="en-US" dirty="0" smtClean="0"/>
              <a:t> </a:t>
            </a:r>
            <a:r>
              <a:rPr lang="en-US" dirty="0" err="1" smtClean="0"/>
              <a:t>labbro</a:t>
            </a:r>
            <a:r>
              <a:rPr lang="en-US" dirty="0" smtClean="0"/>
              <a:t> </a:t>
            </a:r>
            <a:r>
              <a:rPr lang="en-US" dirty="0" err="1" smtClean="0"/>
              <a:t>acetabolare</a:t>
            </a:r>
            <a:r>
              <a:rPr lang="en-US" dirty="0" smtClean="0"/>
              <a:t> è </a:t>
            </a:r>
            <a:r>
              <a:rPr lang="en-US" dirty="0" err="1" smtClean="0"/>
              <a:t>normalmente</a:t>
            </a:r>
            <a:r>
              <a:rPr lang="en-US" dirty="0" smtClean="0"/>
              <a:t> </a:t>
            </a:r>
            <a:r>
              <a:rPr lang="en-US" dirty="0" err="1" smtClean="0"/>
              <a:t>locato</a:t>
            </a:r>
            <a:r>
              <a:rPr lang="en-US" dirty="0" smtClean="0"/>
              <a:t> </a:t>
            </a:r>
            <a:r>
              <a:rPr lang="en-US" dirty="0" err="1" smtClean="0"/>
              <a:t>alla</a:t>
            </a:r>
            <a:r>
              <a:rPr lang="en-US" dirty="0" smtClean="0"/>
              <a:t> </a:t>
            </a:r>
            <a:r>
              <a:rPr lang="en-US" dirty="0" err="1" smtClean="0"/>
              <a:t>periferia</a:t>
            </a:r>
            <a:r>
              <a:rPr lang="en-US" baseline="0" dirty="0" smtClean="0"/>
              <a:t> </a:t>
            </a:r>
            <a:r>
              <a:rPr lang="en-US" baseline="0" dirty="0" err="1" smtClean="0"/>
              <a:t>della</a:t>
            </a:r>
            <a:r>
              <a:rPr lang="en-US" baseline="0" dirty="0" smtClean="0"/>
              <a:t> </a:t>
            </a:r>
            <a:r>
              <a:rPr lang="en-US" baseline="0" dirty="0" err="1" smtClean="0"/>
              <a:t>cartilagine</a:t>
            </a:r>
            <a:r>
              <a:rPr lang="en-US" baseline="0" dirty="0" smtClean="0"/>
              <a:t> </a:t>
            </a:r>
            <a:r>
              <a:rPr lang="en-US" baseline="0" dirty="0" err="1" smtClean="0"/>
              <a:t>acetabolare</a:t>
            </a:r>
            <a:r>
              <a:rPr lang="en-US" baseline="0" dirty="0" smtClean="0"/>
              <a:t>.</a:t>
            </a:r>
            <a:endParaRPr lang="en-US" dirty="0" smtClean="0"/>
          </a:p>
          <a:p>
            <a:pPr marL="228600" marR="0" indent="-228600" algn="l" defTabSz="914400" rtl="0" eaLnBrk="0" fontAlgn="base" latinLnBrk="0" hangingPunct="0">
              <a:lnSpc>
                <a:spcPct val="100000"/>
              </a:lnSpc>
              <a:spcBef>
                <a:spcPct val="30000"/>
              </a:spcBef>
              <a:spcAft>
                <a:spcPct val="0"/>
              </a:spcAft>
              <a:buClr>
                <a:schemeClr val="hlink"/>
              </a:buClr>
              <a:buSzTx/>
              <a:buFont typeface="Wingdings" pitchFamily="2" charset="2"/>
              <a:buNone/>
              <a:tabLst/>
              <a:defRPr/>
            </a:pPr>
            <a:r>
              <a:rPr lang="en-US" dirty="0" smtClean="0"/>
              <a:t>A</a:t>
            </a:r>
            <a:r>
              <a:rPr lang="en-US" baseline="0" dirty="0" smtClean="0"/>
              <a:t> </a:t>
            </a:r>
            <a:r>
              <a:rPr lang="en-US" baseline="0" dirty="0" err="1" smtClean="0"/>
              <a:t>destra</a:t>
            </a:r>
            <a:r>
              <a:rPr lang="en-US" baseline="0" dirty="0" smtClean="0"/>
              <a:t> </a:t>
            </a:r>
            <a:r>
              <a:rPr lang="en-US" baseline="0" dirty="0" err="1" smtClean="0"/>
              <a:t>invece</a:t>
            </a:r>
            <a:r>
              <a:rPr lang="en-US" baseline="0" dirty="0" smtClean="0"/>
              <a:t> </a:t>
            </a:r>
            <a:r>
              <a:rPr lang="en-US" baseline="0" dirty="0" err="1" smtClean="0"/>
              <a:t>si</a:t>
            </a:r>
            <a:r>
              <a:rPr lang="en-US" baseline="0" dirty="0" smtClean="0"/>
              <a:t> </a:t>
            </a:r>
            <a:r>
              <a:rPr lang="en-US" baseline="0" dirty="0" err="1" smtClean="0"/>
              <a:t>evidenzia</a:t>
            </a:r>
            <a:r>
              <a:rPr lang="en-US" baseline="0" dirty="0" smtClean="0"/>
              <a:t> </a:t>
            </a:r>
            <a:r>
              <a:rPr lang="en-US" baseline="0" dirty="0" err="1" smtClean="0"/>
              <a:t>un’anca</a:t>
            </a:r>
            <a:r>
              <a:rPr lang="en-US" baseline="0" dirty="0" smtClean="0"/>
              <a:t> </a:t>
            </a:r>
            <a:r>
              <a:rPr lang="en-US" baseline="0" dirty="0" err="1" smtClean="0"/>
              <a:t>displasica</a:t>
            </a:r>
            <a:r>
              <a:rPr lang="en-US" baseline="0" dirty="0" smtClean="0"/>
              <a:t>, con </a:t>
            </a:r>
            <a:r>
              <a:rPr lang="en-US" baseline="0" dirty="0" err="1" smtClean="0"/>
              <a:t>un’ipertrofia</a:t>
            </a:r>
            <a:r>
              <a:rPr lang="en-US" baseline="0" dirty="0" smtClean="0"/>
              <a:t> </a:t>
            </a:r>
            <a:r>
              <a:rPr lang="en-US" baseline="0" dirty="0" err="1" smtClean="0"/>
              <a:t>della</a:t>
            </a:r>
            <a:r>
              <a:rPr lang="en-US" baseline="0" dirty="0" smtClean="0"/>
              <a:t> </a:t>
            </a:r>
            <a:r>
              <a:rPr lang="en-US" baseline="0" dirty="0" err="1" smtClean="0"/>
              <a:t>porzione</a:t>
            </a:r>
            <a:r>
              <a:rPr lang="en-US" baseline="0" dirty="0" smtClean="0"/>
              <a:t> </a:t>
            </a:r>
            <a:r>
              <a:rPr lang="en-US" baseline="0" dirty="0" err="1" smtClean="0"/>
              <a:t>superolaterale</a:t>
            </a:r>
            <a:r>
              <a:rPr lang="en-US" baseline="0" dirty="0" smtClean="0"/>
              <a:t> </a:t>
            </a:r>
            <a:r>
              <a:rPr lang="en-US" baseline="0" dirty="0" err="1" smtClean="0"/>
              <a:t>della</a:t>
            </a:r>
            <a:r>
              <a:rPr lang="en-US" baseline="0" dirty="0" smtClean="0"/>
              <a:t> </a:t>
            </a:r>
            <a:r>
              <a:rPr lang="en-US" baseline="0" dirty="0" err="1" smtClean="0"/>
              <a:t>labbro</a:t>
            </a:r>
            <a:r>
              <a:rPr lang="en-US" baseline="0" dirty="0" smtClean="0"/>
              <a:t> </a:t>
            </a:r>
            <a:r>
              <a:rPr lang="en-US" baseline="0" dirty="0" err="1" smtClean="0"/>
              <a:t>acetabolare</a:t>
            </a:r>
            <a:r>
              <a:rPr lang="en-US" baseline="0" dirty="0" smtClean="0"/>
              <a:t>, </a:t>
            </a:r>
            <a:r>
              <a:rPr lang="en-US" baseline="0" dirty="0" err="1" smtClean="0"/>
              <a:t>chiamata</a:t>
            </a:r>
            <a:r>
              <a:rPr lang="en-US" baseline="0" dirty="0" smtClean="0"/>
              <a:t> </a:t>
            </a:r>
            <a:r>
              <a:rPr lang="en-US" baseline="0" dirty="0" err="1" smtClean="0"/>
              <a:t>neolimbus</a:t>
            </a:r>
            <a:r>
              <a:rPr lang="en-US" baseline="0" dirty="0" smtClean="0"/>
              <a:t>. Il </a:t>
            </a:r>
            <a:r>
              <a:rPr lang="en-US" baseline="0" dirty="0" err="1" smtClean="0"/>
              <a:t>neolimbus</a:t>
            </a:r>
            <a:r>
              <a:rPr lang="en-US" baseline="0" dirty="0" smtClean="0"/>
              <a:t> è </a:t>
            </a:r>
            <a:r>
              <a:rPr lang="en-US" baseline="0" dirty="0" err="1" smtClean="0"/>
              <a:t>appunto</a:t>
            </a:r>
            <a:r>
              <a:rPr lang="en-US" baseline="0" dirty="0" smtClean="0"/>
              <a:t> </a:t>
            </a:r>
            <a:r>
              <a:rPr lang="en-US" baseline="0" dirty="0" err="1" smtClean="0"/>
              <a:t>uno</a:t>
            </a:r>
            <a:r>
              <a:rPr lang="en-US" baseline="0" dirty="0" smtClean="0"/>
              <a:t> </a:t>
            </a:r>
            <a:r>
              <a:rPr lang="en-US" baseline="0" dirty="0" err="1" smtClean="0"/>
              <a:t>spigolo</a:t>
            </a:r>
            <a:r>
              <a:rPr lang="en-US" baseline="0" dirty="0" smtClean="0"/>
              <a:t> </a:t>
            </a:r>
            <a:r>
              <a:rPr lang="en-US" baseline="0" dirty="0" err="1" smtClean="0"/>
              <a:t>all’interno</a:t>
            </a:r>
            <a:r>
              <a:rPr lang="en-US" baseline="0" dirty="0" smtClean="0"/>
              <a:t> </a:t>
            </a:r>
            <a:r>
              <a:rPr lang="en-US" baseline="0" dirty="0" err="1" smtClean="0"/>
              <a:t>della</a:t>
            </a:r>
            <a:r>
              <a:rPr lang="en-US" baseline="0" dirty="0" smtClean="0"/>
              <a:t> </a:t>
            </a:r>
            <a:r>
              <a:rPr lang="en-US" baseline="0" dirty="0" err="1" smtClean="0"/>
              <a:t>cartilagine</a:t>
            </a:r>
            <a:r>
              <a:rPr lang="en-US" baseline="0" dirty="0" smtClean="0"/>
              <a:t> </a:t>
            </a:r>
            <a:r>
              <a:rPr lang="en-US" baseline="0" dirty="0" err="1" smtClean="0"/>
              <a:t>articolare</a:t>
            </a:r>
            <a:r>
              <a:rPr lang="en-US" baseline="0" dirty="0" smtClean="0"/>
              <a:t>, </a:t>
            </a:r>
            <a:r>
              <a:rPr lang="en-US" baseline="0" dirty="0" err="1" smtClean="0"/>
              <a:t>immediatamente</a:t>
            </a:r>
            <a:r>
              <a:rPr lang="en-US" baseline="0" dirty="0" smtClean="0"/>
              <a:t> al </a:t>
            </a:r>
            <a:r>
              <a:rPr lang="en-US" baseline="0" dirty="0" err="1" smtClean="0"/>
              <a:t>di</a:t>
            </a:r>
            <a:r>
              <a:rPr lang="en-US" baseline="0" dirty="0" smtClean="0"/>
              <a:t> sotto del </a:t>
            </a:r>
            <a:r>
              <a:rPr lang="en-US" baseline="0" dirty="0" err="1" smtClean="0"/>
              <a:t>limbus</a:t>
            </a:r>
            <a:r>
              <a:rPr lang="en-US" baseline="0" dirty="0" smtClean="0"/>
              <a:t>. </a:t>
            </a:r>
            <a:r>
              <a:rPr lang="en-US" baseline="0" dirty="0" err="1" smtClean="0"/>
              <a:t>Questo</a:t>
            </a:r>
            <a:r>
              <a:rPr lang="en-US" baseline="0" dirty="0" smtClean="0"/>
              <a:t> è </a:t>
            </a:r>
            <a:r>
              <a:rPr lang="en-US" baseline="0" dirty="0" err="1" smtClean="0"/>
              <a:t>responsabile</a:t>
            </a:r>
            <a:r>
              <a:rPr lang="en-US" baseline="0" dirty="0" smtClean="0"/>
              <a:t> </a:t>
            </a:r>
            <a:r>
              <a:rPr lang="en-US" baseline="0" dirty="0" err="1" smtClean="0"/>
              <a:t>di</a:t>
            </a:r>
            <a:r>
              <a:rPr lang="en-US" baseline="0" dirty="0" smtClean="0"/>
              <a:t> </a:t>
            </a:r>
            <a:r>
              <a:rPr lang="en-US" baseline="0" dirty="0" err="1" smtClean="0"/>
              <a:t>una</a:t>
            </a:r>
            <a:r>
              <a:rPr lang="en-US" baseline="0" dirty="0" smtClean="0"/>
              <a:t> </a:t>
            </a:r>
            <a:r>
              <a:rPr lang="en-US" baseline="0" dirty="0" err="1" smtClean="0"/>
              <a:t>pressione</a:t>
            </a:r>
            <a:r>
              <a:rPr lang="en-US" baseline="0" dirty="0" smtClean="0"/>
              <a:t> </a:t>
            </a:r>
            <a:r>
              <a:rPr lang="en-US" baseline="0" dirty="0" err="1" smtClean="0"/>
              <a:t>eccentrica</a:t>
            </a:r>
            <a:r>
              <a:rPr lang="en-US" baseline="0" dirty="0" smtClean="0"/>
              <a:t> </a:t>
            </a:r>
            <a:r>
              <a:rPr lang="en-US" baseline="0" dirty="0" err="1" smtClean="0"/>
              <a:t>della</a:t>
            </a:r>
            <a:r>
              <a:rPr lang="en-US" baseline="0" dirty="0" smtClean="0"/>
              <a:t> </a:t>
            </a:r>
            <a:r>
              <a:rPr lang="en-US" baseline="0" dirty="0" err="1" smtClean="0"/>
              <a:t>testa</a:t>
            </a:r>
            <a:r>
              <a:rPr lang="en-US" baseline="0" dirty="0" smtClean="0"/>
              <a:t> del </a:t>
            </a:r>
            <a:r>
              <a:rPr lang="en-US" baseline="0" dirty="0" err="1" smtClean="0"/>
              <a:t>femore</a:t>
            </a:r>
            <a:r>
              <a:rPr lang="en-US" baseline="0" dirty="0" smtClean="0"/>
              <a:t>. </a:t>
            </a:r>
            <a:r>
              <a:rPr lang="it-IT" sz="1200" b="0" dirty="0" smtClean="0">
                <a:solidFill>
                  <a:schemeClr val="tx2"/>
                </a:solidFill>
                <a:effectLst>
                  <a:outerShdw blurRad="38100" dist="38100" dir="2700000" algn="tl">
                    <a:srgbClr val="000000"/>
                  </a:outerShdw>
                </a:effectLst>
              </a:rPr>
              <a:t>Questo è dovuto</a:t>
            </a:r>
            <a:r>
              <a:rPr lang="it-IT" sz="1200" b="0" baseline="0" dirty="0" smtClean="0">
                <a:solidFill>
                  <a:schemeClr val="tx2"/>
                </a:solidFill>
                <a:effectLst>
                  <a:outerShdw blurRad="38100" dist="38100" dir="2700000" algn="tl">
                    <a:srgbClr val="000000"/>
                  </a:outerShdw>
                </a:effectLst>
              </a:rPr>
              <a:t> all’</a:t>
            </a:r>
            <a:r>
              <a:rPr lang="it-IT" sz="1200" b="0" baseline="0" dirty="0" err="1" smtClean="0">
                <a:solidFill>
                  <a:schemeClr val="tx2"/>
                </a:solidFill>
                <a:effectLst>
                  <a:outerShdw blurRad="38100" dist="38100" dir="2700000" algn="tl">
                    <a:srgbClr val="000000"/>
                  </a:outerShdw>
                </a:effectLst>
              </a:rPr>
              <a:t>ipersollecitazione</a:t>
            </a:r>
            <a:r>
              <a:rPr lang="it-IT" sz="1200" b="0" baseline="0" dirty="0" smtClean="0">
                <a:solidFill>
                  <a:schemeClr val="tx2"/>
                </a:solidFill>
                <a:effectLst>
                  <a:outerShdw blurRad="38100" dist="38100" dir="2700000" algn="tl">
                    <a:srgbClr val="000000"/>
                  </a:outerShdw>
                </a:effectLst>
              </a:rPr>
              <a:t> meccanica</a:t>
            </a:r>
            <a:r>
              <a:rPr lang="it-IT" sz="1200" b="1" baseline="0" dirty="0" smtClean="0">
                <a:solidFill>
                  <a:schemeClr val="tx2"/>
                </a:solidFill>
                <a:effectLst>
                  <a:outerShdw blurRad="38100" dist="38100" dir="2700000" algn="tl">
                    <a:srgbClr val="000000"/>
                  </a:outerShdw>
                </a:effectLst>
              </a:rPr>
              <a:t>.</a:t>
            </a:r>
            <a:r>
              <a:rPr lang="en-US" baseline="0" dirty="0" smtClean="0"/>
              <a:t> Fu </a:t>
            </a:r>
            <a:r>
              <a:rPr lang="en-US" baseline="0" dirty="0" err="1" smtClean="0"/>
              <a:t>descritto</a:t>
            </a:r>
            <a:r>
              <a:rPr lang="en-US" baseline="0" dirty="0" smtClean="0"/>
              <a:t> per la prima </a:t>
            </a:r>
            <a:r>
              <a:rPr lang="en-US" baseline="0" dirty="0" err="1" smtClean="0"/>
              <a:t>volta</a:t>
            </a:r>
            <a:r>
              <a:rPr lang="en-US" baseline="0" dirty="0" smtClean="0"/>
              <a:t> </a:t>
            </a:r>
            <a:r>
              <a:rPr lang="en-US" baseline="0" dirty="0" err="1" smtClean="0"/>
              <a:t>da</a:t>
            </a:r>
            <a:r>
              <a:rPr lang="en-US" baseline="0" dirty="0" smtClean="0"/>
              <a:t> </a:t>
            </a:r>
            <a:r>
              <a:rPr lang="en-US" baseline="0" dirty="0" err="1" smtClean="0"/>
              <a:t>ortolani</a:t>
            </a:r>
            <a:r>
              <a:rPr lang="en-US" baseline="0" dirty="0" smtClean="0"/>
              <a:t> </a:t>
            </a:r>
            <a:r>
              <a:rPr lang="en-US" baseline="0" dirty="0" err="1" smtClean="0"/>
              <a:t>nel</a:t>
            </a:r>
            <a:r>
              <a:rPr lang="en-US" baseline="0" dirty="0" smtClean="0"/>
              <a:t> 76</a:t>
            </a:r>
          </a:p>
          <a:p>
            <a:pPr marL="228600" marR="0" indent="-228600" algn="l" defTabSz="914400" rtl="0" eaLnBrk="0" fontAlgn="base" latinLnBrk="0" hangingPunct="0">
              <a:lnSpc>
                <a:spcPct val="100000"/>
              </a:lnSpc>
              <a:spcBef>
                <a:spcPct val="30000"/>
              </a:spcBef>
              <a:spcAft>
                <a:spcPct val="0"/>
              </a:spcAft>
              <a:buClr>
                <a:schemeClr val="hlink"/>
              </a:buClr>
              <a:buSzTx/>
              <a:buFont typeface="Wingdings" pitchFamily="2" charset="2"/>
              <a:buNone/>
              <a:tabLst/>
              <a:defRPr/>
            </a:pPr>
            <a:endParaRPr lang="en-US" dirty="0" smtClean="0"/>
          </a:p>
          <a:p>
            <a:pPr marL="228600" marR="0" indent="-228600" algn="l" defTabSz="914400" rtl="0" eaLnBrk="0" fontAlgn="base" latinLnBrk="0" hangingPunct="0">
              <a:lnSpc>
                <a:spcPct val="100000"/>
              </a:lnSpc>
              <a:spcBef>
                <a:spcPct val="30000"/>
              </a:spcBef>
              <a:spcAft>
                <a:spcPct val="0"/>
              </a:spcAft>
              <a:buClr>
                <a:schemeClr val="hlink"/>
              </a:buClr>
              <a:buSzTx/>
              <a:buFont typeface="Wingdings" pitchFamily="2" charset="2"/>
              <a:buNone/>
              <a:tabLst/>
              <a:defRPr/>
            </a:pPr>
            <a:endParaRPr lang="en-US" dirty="0" smtClean="0"/>
          </a:p>
          <a:p>
            <a:pPr marL="228600" marR="0" indent="-228600" algn="l" defTabSz="914400" rtl="0" eaLnBrk="0" fontAlgn="base" latinLnBrk="0" hangingPunct="0">
              <a:lnSpc>
                <a:spcPct val="100000"/>
              </a:lnSpc>
              <a:spcBef>
                <a:spcPct val="30000"/>
              </a:spcBef>
              <a:spcAft>
                <a:spcPct val="0"/>
              </a:spcAft>
              <a:buClr>
                <a:schemeClr val="hlink"/>
              </a:buClr>
              <a:buSzTx/>
              <a:buFont typeface="Wingdings" pitchFamily="2" charset="2"/>
              <a:buNone/>
              <a:tabLst/>
              <a:defRPr/>
            </a:pPr>
            <a:r>
              <a:rPr lang="en-US" dirty="0" smtClean="0"/>
              <a:t> </a:t>
            </a:r>
            <a:r>
              <a:rPr lang="en-US" dirty="0" err="1" smtClean="0"/>
              <a:t>dopo</a:t>
            </a:r>
            <a:r>
              <a:rPr lang="en-US" dirty="0" smtClean="0"/>
              <a:t> con la </a:t>
            </a:r>
            <a:r>
              <a:rPr lang="en-US" dirty="0" err="1" smtClean="0"/>
              <a:t>lussazione:In</a:t>
            </a:r>
            <a:r>
              <a:rPr lang="en-US" dirty="0" smtClean="0"/>
              <a:t> this dislocated dysplastic hip, note how the </a:t>
            </a:r>
            <a:r>
              <a:rPr lang="en-US" dirty="0" err="1" smtClean="0"/>
              <a:t>limbus</a:t>
            </a:r>
            <a:r>
              <a:rPr lang="en-US" dirty="0" smtClean="0"/>
              <a:t> [A] is a block to reduction, and could invert or </a:t>
            </a:r>
            <a:r>
              <a:rPr lang="en-US" dirty="0" err="1" smtClean="0"/>
              <a:t>evert</a:t>
            </a:r>
            <a:r>
              <a:rPr lang="en-US" dirty="0" smtClean="0"/>
              <a:t> while the </a:t>
            </a:r>
            <a:r>
              <a:rPr lang="en-US" dirty="0" err="1" smtClean="0"/>
              <a:t>neolimbus</a:t>
            </a:r>
            <a:r>
              <a:rPr lang="en-US" dirty="0" smtClean="0"/>
              <a:t> [B] is not a potential block to reduction and cannot invert or </a:t>
            </a:r>
            <a:r>
              <a:rPr lang="en-US" dirty="0" err="1" smtClean="0"/>
              <a:t>evert</a:t>
            </a:r>
            <a:r>
              <a:rPr lang="en-US" dirty="0" smtClean="0"/>
              <a:t>. (</a:t>
            </a:r>
            <a:r>
              <a:rPr lang="en-US" i="1" dirty="0" smtClean="0"/>
              <a:t>D</a:t>
            </a:r>
            <a:r>
              <a:rPr lang="en-US" dirty="0" smtClean="0"/>
              <a:t>) Lateral view of the dysplastic </a:t>
            </a:r>
            <a:r>
              <a:rPr lang="en-US" dirty="0" err="1" smtClean="0"/>
              <a:t>acetabulum</a:t>
            </a:r>
            <a:r>
              <a:rPr lang="en-US" dirty="0" smtClean="0"/>
              <a:t> depicts the </a:t>
            </a:r>
            <a:r>
              <a:rPr lang="en-US" dirty="0" err="1" smtClean="0"/>
              <a:t>neolimbus</a:t>
            </a:r>
            <a:r>
              <a:rPr lang="en-US" dirty="0" smtClean="0"/>
              <a:t> [B] running from anterior to posterior beneath the </a:t>
            </a:r>
            <a:r>
              <a:rPr lang="en-US" dirty="0" err="1" smtClean="0"/>
              <a:t>limbus</a:t>
            </a:r>
            <a:r>
              <a:rPr lang="en-US" dirty="0" smtClean="0"/>
              <a:t> [A].</a:t>
            </a:r>
          </a:p>
          <a:p>
            <a:pPr marL="228600" marR="0" indent="-228600" algn="l" defTabSz="914400" rtl="0" eaLnBrk="0" fontAlgn="base" latinLnBrk="0" hangingPunct="0">
              <a:lnSpc>
                <a:spcPct val="100000"/>
              </a:lnSpc>
              <a:spcBef>
                <a:spcPct val="30000"/>
              </a:spcBef>
              <a:spcAft>
                <a:spcPct val="0"/>
              </a:spcAft>
              <a:buClr>
                <a:schemeClr val="hlink"/>
              </a:buClr>
              <a:buSzTx/>
              <a:buFont typeface="Wingdings" pitchFamily="2" charset="2"/>
              <a:buAutoNum type="alphaUcParenR"/>
              <a:tabLst/>
              <a:defRPr/>
            </a:pPr>
            <a:endParaRPr lang="en-US" dirty="0" smtClean="0"/>
          </a:p>
          <a:p>
            <a:pPr>
              <a:buClr>
                <a:schemeClr val="hlink"/>
              </a:buClr>
              <a:buFont typeface="Wingdings" pitchFamily="2" charset="2"/>
              <a:buNone/>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10</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11</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La</a:t>
            </a:r>
            <a:r>
              <a:rPr lang="it-IT" baseline="0" dirty="0" smtClean="0"/>
              <a:t> perdit</a:t>
            </a:r>
            <a:r>
              <a:rPr lang="it-IT" dirty="0" smtClean="0"/>
              <a:t>a dei normali rapporti articolari, quale appunto si verifica</a:t>
            </a:r>
            <a:r>
              <a:rPr lang="it-IT" baseline="0" dirty="0" smtClean="0"/>
              <a:t> nella sublussazione (e poi nella lussazione franca), determina tutta una serie di alterazioni anatomopatologiche.</a:t>
            </a:r>
          </a:p>
          <a:p>
            <a:pPr marL="0" marR="0" indent="0" algn="l" defTabSz="914400" rtl="0" eaLnBrk="1" fontAlgn="base" latinLnBrk="0" hangingPunct="1">
              <a:lnSpc>
                <a:spcPct val="100000"/>
              </a:lnSpc>
              <a:spcBef>
                <a:spcPct val="0"/>
              </a:spcBef>
              <a:spcAft>
                <a:spcPct val="0"/>
              </a:spcAft>
              <a:buClrTx/>
              <a:buSzTx/>
              <a:buFontTx/>
              <a:buNone/>
              <a:tabLst/>
              <a:defRPr/>
            </a:pPr>
            <a:r>
              <a:rPr lang="it-IT" baseline="0" dirty="0" smtClean="0"/>
              <a:t>1)Si hanno innanzitutto delle alterazioni </a:t>
            </a:r>
            <a:r>
              <a:rPr lang="it-IT" baseline="0" dirty="0" err="1" smtClean="0"/>
              <a:t>osteocartilaginee</a:t>
            </a:r>
            <a:r>
              <a:rPr lang="it-IT" baseline="0" dirty="0" smtClean="0"/>
              <a:t>. Queste sono dovute alle diminuite sollecitazioni meccaniche , o addirittura, nelle lussazioni franche , alla mancanza di queste, che in condizioni normali sono prodotte dall’epifisi femorale nel cotile</a:t>
            </a:r>
            <a:r>
              <a:rPr lang="it-IT" dirty="0" smtClean="0"/>
              <a:t>. Le anomale</a:t>
            </a:r>
            <a:r>
              <a:rPr lang="it-IT" baseline="0" dirty="0" smtClean="0"/>
              <a:t> sollecitazioni meccaniche creano conseguenze anche all’estremità prossimale del femore, che subisce alterazioni della forma della testa e degli angoli di inclinazione e declinazione(che determina la coxa valga </a:t>
            </a:r>
            <a:r>
              <a:rPr lang="it-IT" baseline="0" dirty="0" err="1" smtClean="0"/>
              <a:t>antiversa</a:t>
            </a:r>
            <a:r>
              <a:rPr lang="it-IT" baseline="0" dirty="0" smtClean="0"/>
              <a:t>) e il ritardo di comparsa del nucleo cefalico o l’ipoplasia dello stesso. </a:t>
            </a:r>
            <a:r>
              <a:rPr lang="it-IT" dirty="0" smtClean="0"/>
              <a:t>Perdita della forma sferica della testa femorale. </a:t>
            </a:r>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12</a:t>
            </a:fld>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aseline="0" dirty="0" smtClean="0"/>
              <a:t>Nel soggetto normale tali sollecitazioni sono concentriche e uniformi su tutta la parete </a:t>
            </a:r>
            <a:r>
              <a:rPr lang="it-IT" baseline="0" dirty="0" err="1" smtClean="0"/>
              <a:t>acetabolare</a:t>
            </a:r>
            <a:r>
              <a:rPr lang="it-IT" baseline="0" dirty="0" smtClean="0"/>
              <a:t>; nella fase di sublussazione invece, tali sollecitazioni meccaniche si producono sul bordo </a:t>
            </a:r>
            <a:r>
              <a:rPr lang="it-IT" baseline="0" dirty="0" err="1" smtClean="0"/>
              <a:t>acetabolare</a:t>
            </a:r>
            <a:r>
              <a:rPr lang="it-IT" baseline="0" dirty="0" smtClean="0"/>
              <a:t> e poi sul suo contorno esterno determinando la </a:t>
            </a:r>
            <a:r>
              <a:rPr lang="it-IT" baseline="0" dirty="0" err="1" smtClean="0"/>
              <a:t>sfuggenza</a:t>
            </a:r>
            <a:r>
              <a:rPr lang="it-IT" baseline="0" dirty="0" smtClean="0"/>
              <a:t> del tetto </a:t>
            </a:r>
            <a:r>
              <a:rPr lang="it-IT" baseline="0" dirty="0" err="1" smtClean="0"/>
              <a:t>acetabolare</a:t>
            </a:r>
            <a:r>
              <a:rPr lang="it-IT" baseline="0" dirty="0" smtClean="0"/>
              <a:t> e il ritardo di ossificazione dello stesso. </a:t>
            </a:r>
            <a:r>
              <a:rPr lang="it-IT" dirty="0" smtClean="0"/>
              <a:t>Ipertrofia del </a:t>
            </a:r>
            <a:r>
              <a:rPr lang="it-IT" dirty="0" err="1" smtClean="0"/>
              <a:t>limbus</a:t>
            </a:r>
            <a:r>
              <a:rPr lang="it-IT" dirty="0" smtClean="0"/>
              <a:t> . </a:t>
            </a:r>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13</a:t>
            </a:fld>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a:buClr>
                <a:srgbClr val="FF3399"/>
              </a:buClr>
              <a:buFont typeface="Wingdings" pitchFamily="2" charset="2"/>
              <a:buNone/>
            </a:pPr>
            <a:r>
              <a:rPr lang="it-IT" dirty="0" smtClean="0"/>
              <a:t>2)Aumento della retrazione della capsula anteriore e della lassità della capsula posteriore.</a:t>
            </a:r>
          </a:p>
          <a:p>
            <a:pPr>
              <a:buClr>
                <a:srgbClr val="FF3399"/>
              </a:buClr>
              <a:buFont typeface="Wingdings" pitchFamily="2" charset="2"/>
              <a:buNone/>
            </a:pPr>
            <a:r>
              <a:rPr lang="it-IT" dirty="0" smtClean="0"/>
              <a:t>3)Ipertrofia del tessuto </a:t>
            </a:r>
            <a:r>
              <a:rPr lang="it-IT" dirty="0" err="1" smtClean="0"/>
              <a:t>fibro-adiposo</a:t>
            </a:r>
            <a:r>
              <a:rPr lang="it-IT" dirty="0" smtClean="0"/>
              <a:t> (pulvinar).</a:t>
            </a:r>
          </a:p>
          <a:p>
            <a:pPr>
              <a:buClr>
                <a:srgbClr val="FF3399"/>
              </a:buClr>
              <a:buFont typeface="Wingdings" pitchFamily="2" charset="2"/>
              <a:buNone/>
            </a:pPr>
            <a:r>
              <a:rPr lang="it-IT" dirty="0" smtClean="0"/>
              <a:t>4)Ipertrofia del legamento rotondo.</a:t>
            </a:r>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14</a:t>
            </a:fld>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
                <a:srgbClr val="FF3399"/>
              </a:buClr>
              <a:buSzTx/>
              <a:buFont typeface="Wingdings" pitchFamily="2" charset="2"/>
              <a:buNone/>
              <a:tabLst/>
              <a:defRPr/>
            </a:pPr>
            <a:r>
              <a:rPr lang="it-IT" dirty="0" smtClean="0"/>
              <a:t>Via via che la</a:t>
            </a:r>
            <a:r>
              <a:rPr lang="it-IT" baseline="0" dirty="0" smtClean="0"/>
              <a:t> testa si lussa(r</a:t>
            </a:r>
            <a:r>
              <a:rPr lang="it-IT" dirty="0" smtClean="0"/>
              <a:t>isalita della testa femorale oltre il bordo dell’acetabolo e sua localizzazione in corrispondenza dell’ala iliaca)</a:t>
            </a:r>
          </a:p>
          <a:p>
            <a:pPr marL="0" marR="0" indent="0" algn="l" defTabSz="914400" rtl="0" eaLnBrk="0" fontAlgn="base" latinLnBrk="0" hangingPunct="0">
              <a:lnSpc>
                <a:spcPct val="100000"/>
              </a:lnSpc>
              <a:spcBef>
                <a:spcPct val="30000"/>
              </a:spcBef>
              <a:spcAft>
                <a:spcPct val="0"/>
              </a:spcAft>
              <a:buClr>
                <a:srgbClr val="FF3399"/>
              </a:buClr>
              <a:buSzTx/>
              <a:buFont typeface="Wingdings" pitchFamily="2" charset="2"/>
              <a:buNone/>
              <a:tabLst/>
              <a:defRPr/>
            </a:pPr>
            <a:r>
              <a:rPr lang="it-IT" baseline="0" dirty="0" smtClean="0"/>
              <a:t> si </a:t>
            </a:r>
            <a:r>
              <a:rPr lang="it-IT" baseline="0" dirty="0" err="1" smtClean="0"/>
              <a:t>detendono</a:t>
            </a:r>
            <a:r>
              <a:rPr lang="it-IT" baseline="0" dirty="0" smtClean="0"/>
              <a:t> i </a:t>
            </a:r>
            <a:r>
              <a:rPr lang="it-IT" b="1" baseline="0" dirty="0" smtClean="0"/>
              <a:t>muscoli attivatori dell’anca</a:t>
            </a:r>
            <a:r>
              <a:rPr lang="it-IT" baseline="0" dirty="0" smtClean="0"/>
              <a:t>, a causa dell’avvicinamento delle inserzioni, con conseguenti retrazioni </a:t>
            </a:r>
            <a:r>
              <a:rPr lang="it-IT" baseline="0" dirty="0" err="1" smtClean="0"/>
              <a:t>muscolotendinee</a:t>
            </a:r>
            <a:r>
              <a:rPr lang="it-IT" baseline="0" dirty="0" smtClean="0"/>
              <a:t>. </a:t>
            </a:r>
            <a:endParaRPr lang="it-IT" dirty="0" smtClean="0"/>
          </a:p>
          <a:p>
            <a:pPr>
              <a:buClr>
                <a:srgbClr val="FF3399"/>
              </a:buClr>
              <a:buFont typeface="Wingdings" pitchFamily="2" charset="2"/>
              <a:buNone/>
            </a:pPr>
            <a:r>
              <a:rPr lang="it-IT" baseline="0" dirty="0" smtClean="0"/>
              <a:t> Adduttori e </a:t>
            </a:r>
            <a:r>
              <a:rPr lang="it-IT" baseline="0" dirty="0" err="1" smtClean="0"/>
              <a:t>ileopsoas</a:t>
            </a:r>
            <a:r>
              <a:rPr lang="it-IT" baseline="0" dirty="0" smtClean="0"/>
              <a:t> sono quelli più soggetti all’accorciamento. Il tendine dell’</a:t>
            </a:r>
            <a:r>
              <a:rPr lang="it-IT" baseline="0" dirty="0" err="1" smtClean="0"/>
              <a:t>ileopsoas</a:t>
            </a:r>
            <a:r>
              <a:rPr lang="it-IT" baseline="0" dirty="0" smtClean="0"/>
              <a:t> inoltre, passando a ponte sulla capsula  ne determina lo strozzamento a “</a:t>
            </a:r>
            <a:r>
              <a:rPr lang="it-IT" b="1" baseline="0" dirty="0" smtClean="0"/>
              <a:t>clessidra”</a:t>
            </a:r>
            <a:r>
              <a:rPr lang="it-IT" baseline="0" dirty="0" smtClean="0"/>
              <a:t>. Si forma una </a:t>
            </a:r>
            <a:r>
              <a:rPr lang="it-IT" dirty="0" smtClean="0"/>
              <a:t>di </a:t>
            </a:r>
            <a:r>
              <a:rPr lang="it-IT" b="1" dirty="0" smtClean="0"/>
              <a:t>doccia di migrazione</a:t>
            </a:r>
            <a:r>
              <a:rPr lang="it-IT" dirty="0" smtClean="0"/>
              <a:t>.</a:t>
            </a:r>
            <a:endParaRPr lang="it-IT" baseline="0" dirty="0" smtClean="0"/>
          </a:p>
          <a:p>
            <a:pPr>
              <a:buClr>
                <a:srgbClr val="FF3399"/>
              </a:buClr>
              <a:buFont typeface="Wingdings" pitchFamily="2" charset="2"/>
              <a:buNone/>
            </a:pPr>
            <a:r>
              <a:rPr lang="it-IT" b="1" baseline="0" dirty="0" smtClean="0"/>
              <a:t>Capsula e ligamenti </a:t>
            </a:r>
            <a:r>
              <a:rPr lang="it-IT" baseline="0" dirty="0" smtClean="0"/>
              <a:t>si presentano generalmente ipertrofici. </a:t>
            </a:r>
          </a:p>
          <a:p>
            <a:pPr>
              <a:buClr>
                <a:srgbClr val="FF3399"/>
              </a:buClr>
              <a:buFont typeface="Wingdings" pitchFamily="2" charset="2"/>
              <a:buNone/>
            </a:pPr>
            <a:r>
              <a:rPr lang="it-IT" baseline="0" dirty="0" smtClean="0"/>
              <a:t>Il </a:t>
            </a:r>
            <a:r>
              <a:rPr lang="it-IT" b="1" baseline="0" dirty="0" smtClean="0"/>
              <a:t>ligamento rotondo </a:t>
            </a:r>
            <a:r>
              <a:rPr lang="it-IT" baseline="0" dirty="0" smtClean="0"/>
              <a:t>spesso si interpone fra la testa femorale e cotile ostacolando la riduzione. Anche </a:t>
            </a:r>
            <a:r>
              <a:rPr lang="it-IT" b="1" baseline="0" dirty="0" smtClean="0"/>
              <a:t>il ligamento trasverso </a:t>
            </a:r>
            <a:r>
              <a:rPr lang="it-IT" baseline="0" dirty="0" smtClean="0"/>
              <a:t>dell’acetabolo, se ipertrofico e retratto, ostacola la riduzione perche restringe il diametro </a:t>
            </a:r>
            <a:r>
              <a:rPr lang="it-IT" baseline="0" dirty="0" err="1" smtClean="0"/>
              <a:t>acetabolare</a:t>
            </a:r>
            <a:r>
              <a:rPr lang="it-IT" baseline="0" dirty="0" smtClean="0"/>
              <a:t>.</a:t>
            </a:r>
          </a:p>
          <a:p>
            <a:pPr>
              <a:buClr>
                <a:srgbClr val="FF3399"/>
              </a:buClr>
              <a:buFont typeface="Wingdings" pitchFamily="2" charset="2"/>
              <a:buNone/>
            </a:pPr>
            <a:r>
              <a:rPr lang="it-IT" baseline="0" dirty="0" smtClean="0"/>
              <a:t>Alterazioni delle parti molli extra articolari: </a:t>
            </a:r>
            <a:r>
              <a:rPr lang="it-IT" b="1" baseline="0" dirty="0" smtClean="0"/>
              <a:t>il pulvinar</a:t>
            </a:r>
            <a:r>
              <a:rPr lang="it-IT" baseline="0" dirty="0" smtClean="0"/>
              <a:t>(tessuto adiposo che sta sul fondo del cotile) è </a:t>
            </a:r>
            <a:r>
              <a:rPr lang="it-IT" baseline="0" dirty="0" err="1" smtClean="0"/>
              <a:t>iperplastico</a:t>
            </a:r>
            <a:r>
              <a:rPr lang="it-IT" baseline="0" dirty="0" smtClean="0"/>
              <a:t> e fibroso e, occupando buona parte della cavità glenoidea, costituisce un ulteriore ostacolo alla riduzione.</a:t>
            </a:r>
          </a:p>
          <a:p>
            <a:pPr>
              <a:buClr>
                <a:srgbClr val="FF3399"/>
              </a:buClr>
              <a:buFont typeface="Wingdings" pitchFamily="2" charset="2"/>
              <a:buNone/>
            </a:pPr>
            <a:r>
              <a:rPr lang="it-IT" baseline="0" dirty="0" smtClean="0"/>
              <a:t>Il </a:t>
            </a:r>
            <a:r>
              <a:rPr lang="it-IT" b="1" baseline="0" dirty="0" err="1" smtClean="0"/>
              <a:t>limbus</a:t>
            </a:r>
            <a:r>
              <a:rPr lang="it-IT" baseline="0" dirty="0" smtClean="0"/>
              <a:t> , che sta sul ciglio </a:t>
            </a:r>
            <a:r>
              <a:rPr lang="it-IT" baseline="0" dirty="0" err="1" smtClean="0"/>
              <a:t>cotiloideo</a:t>
            </a:r>
            <a:r>
              <a:rPr lang="it-IT" baseline="0" dirty="0" smtClean="0"/>
              <a:t> </a:t>
            </a:r>
            <a:r>
              <a:rPr lang="it-IT" baseline="0" dirty="0" err="1" smtClean="0"/>
              <a:t>psterosuperiore</a:t>
            </a:r>
            <a:r>
              <a:rPr lang="it-IT" baseline="0" dirty="0" smtClean="0"/>
              <a:t>, spesso subisce un’introflessione. Questa inversione del </a:t>
            </a:r>
            <a:r>
              <a:rPr lang="it-IT" baseline="0" dirty="0" err="1" smtClean="0"/>
              <a:t>limbus</a:t>
            </a:r>
            <a:r>
              <a:rPr lang="it-IT" baseline="0" dirty="0" smtClean="0"/>
              <a:t>, considerata in passato come ostacolo alla riduzione oggi è considerata condizione favorente il mantenimento della riduzione stessa.</a:t>
            </a:r>
          </a:p>
          <a:p>
            <a:pPr marL="0" marR="0" indent="0" algn="l" defTabSz="914400" rtl="0" eaLnBrk="0" fontAlgn="base" latinLnBrk="0" hangingPunct="0">
              <a:lnSpc>
                <a:spcPct val="100000"/>
              </a:lnSpc>
              <a:spcBef>
                <a:spcPct val="30000"/>
              </a:spcBef>
              <a:spcAft>
                <a:spcPct val="0"/>
              </a:spcAft>
              <a:buClr>
                <a:srgbClr val="FF3399"/>
              </a:buClr>
              <a:buSzTx/>
              <a:buFont typeface="Wingdings" pitchFamily="2" charset="2"/>
              <a:buNone/>
              <a:tabLst/>
              <a:defRPr/>
            </a:pPr>
            <a:r>
              <a:rPr lang="it-IT" dirty="0" smtClean="0"/>
              <a:t>Deformità a cono o a triangolo della testa femorale</a:t>
            </a:r>
          </a:p>
          <a:p>
            <a:pPr>
              <a:buClr>
                <a:srgbClr val="FF3399"/>
              </a:buClr>
              <a:buFont typeface="Wingdings" pitchFamily="2" charset="2"/>
              <a:buNone/>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15</a:t>
            </a:fld>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a:lnSpc>
                <a:spcPct val="120000"/>
              </a:lnSpc>
              <a:buClr>
                <a:schemeClr val="hlink"/>
              </a:buClr>
              <a:buFont typeface="Wingdings" pitchFamily="2" charset="2"/>
              <a:buNone/>
            </a:pPr>
            <a:r>
              <a:rPr lang="it-IT" dirty="0" smtClean="0"/>
              <a:t>parla di lussazione inveterata quando persiste oltre il 4 anno di vita. </a:t>
            </a:r>
          </a:p>
          <a:p>
            <a:pPr>
              <a:lnSpc>
                <a:spcPct val="120000"/>
              </a:lnSpc>
              <a:buClr>
                <a:schemeClr val="hlink"/>
              </a:buClr>
              <a:buFont typeface="Wingdings" pitchFamily="2" charset="2"/>
              <a:buChar char="Ø"/>
            </a:pPr>
            <a:r>
              <a:rPr lang="it-IT" dirty="0" smtClean="0"/>
              <a:t>Formazione del neo – cotile</a:t>
            </a:r>
          </a:p>
          <a:p>
            <a:pPr>
              <a:lnSpc>
                <a:spcPct val="120000"/>
              </a:lnSpc>
              <a:buClr>
                <a:schemeClr val="hlink"/>
              </a:buClr>
              <a:buFont typeface="Wingdings" pitchFamily="2" charset="2"/>
              <a:buChar char="Ø"/>
            </a:pPr>
            <a:r>
              <a:rPr lang="it-IT" dirty="0" smtClean="0"/>
              <a:t>Notevole accorciamento degli  adduttori e dello ileo-psoas</a:t>
            </a:r>
          </a:p>
          <a:p>
            <a:pPr>
              <a:buClr>
                <a:srgbClr val="FF3399"/>
              </a:buClr>
              <a:buFont typeface="Wingdings" pitchFamily="2" charset="2"/>
              <a:buNone/>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16</a:t>
            </a:fld>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
                <a:srgbClr val="99FF66"/>
              </a:buClr>
              <a:buSzTx/>
              <a:buFont typeface="Wingdings" pitchFamily="2" charset="2"/>
              <a:buNone/>
              <a:tabLst/>
              <a:defRPr/>
            </a:pPr>
            <a:r>
              <a:rPr lang="it-IT" baseline="0" dirty="0" smtClean="0"/>
              <a:t>Clinicamente valore </a:t>
            </a:r>
            <a:r>
              <a:rPr lang="it-IT" baseline="0" dirty="0" err="1" smtClean="0"/>
              <a:t>patognomico</a:t>
            </a:r>
            <a:r>
              <a:rPr lang="it-IT" baseline="0" dirty="0" smtClean="0"/>
              <a:t> assume la manovra di ortolani: con </a:t>
            </a:r>
            <a:r>
              <a:rPr lang="it-IT" baseline="0" dirty="0" err="1" smtClean="0"/>
              <a:t>pz</a:t>
            </a:r>
            <a:r>
              <a:rPr lang="it-IT" baseline="0" dirty="0" smtClean="0"/>
              <a:t> supino, a coscia flessa addotta e </a:t>
            </a:r>
            <a:r>
              <a:rPr lang="it-IT" baseline="0" dirty="0" err="1" smtClean="0"/>
              <a:t>intrarotata</a:t>
            </a:r>
            <a:r>
              <a:rPr lang="it-IT" baseline="0" dirty="0" smtClean="0"/>
              <a:t> si esegue, esercitando una pressione sui trocanteri, un movimento di extrarotazione ed abduzione . In caso di positività si ha la sensazione tattile di uno scatto che testimonia il ritorno dell’epifisi nel cotile(scatto di entrata)</a:t>
            </a: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17</a:t>
            </a:fld>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
                <a:srgbClr val="99FF66"/>
              </a:buClr>
              <a:buSzTx/>
              <a:buFont typeface="Wingdings" pitchFamily="2" charset="2"/>
              <a:buNone/>
              <a:tabLst/>
              <a:defRPr/>
            </a:pPr>
            <a:r>
              <a:rPr lang="it-IT" baseline="0" dirty="0" smtClean="0"/>
              <a:t>Con la manovra contraria si apprezza un secondo scatto “di uscita” provocato dallo scavalcamento del </a:t>
            </a:r>
            <a:r>
              <a:rPr lang="it-IT" baseline="0" dirty="0" err="1" smtClean="0"/>
              <a:t>neolimbus</a:t>
            </a:r>
            <a:r>
              <a:rPr lang="it-IT" baseline="0" dirty="0" smtClean="0"/>
              <a:t> da parte della testa femorale(test di </a:t>
            </a:r>
            <a:r>
              <a:rPr lang="it-IT" baseline="0" dirty="0" err="1" smtClean="0"/>
              <a:t>barlow</a:t>
            </a:r>
            <a:r>
              <a:rPr lang="it-IT" baseline="0" dirty="0" smtClean="0"/>
              <a:t>). La positività della manovra di ortolani va considerato un segno di ELEVATA probabilità di diagnosi di </a:t>
            </a:r>
            <a:r>
              <a:rPr lang="it-IT" baseline="0" dirty="0" err="1" smtClean="0"/>
              <a:t>dca</a:t>
            </a:r>
            <a:r>
              <a:rPr lang="it-IT" baseline="0" dirty="0" smtClean="0"/>
              <a:t>. </a:t>
            </a:r>
            <a:r>
              <a:rPr lang="it-IT" sz="1200" dirty="0" smtClean="0"/>
              <a:t>La ricerca del segno di Ortolani e </a:t>
            </a:r>
            <a:r>
              <a:rPr lang="it-IT" sz="1200" dirty="0" err="1" smtClean="0"/>
              <a:t>Barlow</a:t>
            </a:r>
            <a:r>
              <a:rPr lang="it-IT" sz="1200" dirty="0" smtClean="0"/>
              <a:t> deve essere eseguita sistematicamente, da persone competenti alla nascita e ripetuta almeno un paio di volte a distanza di 15-20 gg. </a:t>
            </a:r>
            <a:r>
              <a:rPr lang="it-IT" sz="1200" i="0" dirty="0" smtClean="0">
                <a:solidFill>
                  <a:schemeClr val="tx2"/>
                </a:solidFill>
              </a:rPr>
              <a:t>Il segno dello scatto e solo un testimone di lassità articolare. Esso è solo un segno di sospetto e si può riscontrare anche in anche normali.</a:t>
            </a:r>
          </a:p>
          <a:p>
            <a:pPr>
              <a:buClr>
                <a:srgbClr val="99FF66"/>
              </a:buClr>
              <a:buFont typeface="Wingdings" pitchFamily="2" charset="2"/>
              <a:buNone/>
            </a:pPr>
            <a:endParaRPr lang="it-IT" baseline="0"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18</a:t>
            </a:fld>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z="1200" b="0" i="0" kern="1200" dirty="0" smtClean="0">
                <a:solidFill>
                  <a:schemeClr val="tx1"/>
                </a:solidFill>
                <a:latin typeface="+mn-lt"/>
                <a:ea typeface="+mn-ea"/>
                <a:cs typeface="+mn-cs"/>
              </a:rPr>
              <a:t>Ai giorni nostri il </a:t>
            </a:r>
            <a:r>
              <a:rPr lang="it-IT" sz="1200" b="0" i="0" kern="1200" dirty="0" err="1" smtClean="0">
                <a:solidFill>
                  <a:schemeClr val="tx1"/>
                </a:solidFill>
                <a:latin typeface="+mn-lt"/>
                <a:ea typeface="+mn-ea"/>
                <a:cs typeface="+mn-cs"/>
              </a:rPr>
              <a:t>gold</a:t>
            </a:r>
            <a:r>
              <a:rPr lang="it-IT" sz="1200" b="0" i="0" kern="1200" dirty="0" smtClean="0">
                <a:solidFill>
                  <a:schemeClr val="tx1"/>
                </a:solidFill>
                <a:latin typeface="+mn-lt"/>
                <a:ea typeface="+mn-ea"/>
                <a:cs typeface="+mn-cs"/>
              </a:rPr>
              <a:t> standard è rappresentato dall’ecografia la quale, già nelle prime ore di vita e sicuramente prima del compimento del primo anno, ci permette di diagnosticare una displasia d’anca.</a:t>
            </a:r>
            <a:r>
              <a:rPr lang="it-IT" sz="1200" b="0" i="0" kern="1200" baseline="0" dirty="0" smtClean="0">
                <a:solidFill>
                  <a:schemeClr val="tx1"/>
                </a:solidFill>
                <a:latin typeface="+mn-lt"/>
                <a:ea typeface="+mn-ea"/>
                <a:cs typeface="+mn-cs"/>
              </a:rPr>
              <a:t> N</a:t>
            </a:r>
            <a:r>
              <a:rPr lang="it-IT" dirty="0" smtClean="0"/>
              <a:t>el 98% dei casi alla nascita quella</a:t>
            </a:r>
            <a:r>
              <a:rPr lang="it-IT" baseline="0" dirty="0" smtClean="0"/>
              <a:t> che erroneamente viene definita lussazione congenita dell’anca si  presenta come una displasia, cioè si tratta di un anca che non è lussata ma che facilmente si può lussare. </a:t>
            </a:r>
            <a:r>
              <a:rPr lang="it-IT" dirty="0" smtClean="0"/>
              <a:t>L’esame radiografico in questo stadio è di difficile interpretazione mentre trova la sua giusta indicazione l’esame ecografico, che peraltro presenta molteplici vantaggi rispetto</a:t>
            </a:r>
            <a:r>
              <a:rPr lang="it-IT" baseline="0" dirty="0" smtClean="0"/>
              <a:t> alla radiografia</a:t>
            </a:r>
          </a:p>
          <a:p>
            <a:pPr eaLnBrk="1" hangingPunct="1">
              <a:spcBef>
                <a:spcPct val="0"/>
              </a:spcBef>
            </a:pPr>
            <a:r>
              <a:rPr lang="it-IT" baseline="0" dirty="0" smtClean="0"/>
              <a:t>1)Permette la visualizzazione dei tessuti molli(capsula, legamento rotondo, tessuto adiposo)</a:t>
            </a:r>
          </a:p>
          <a:p>
            <a:pPr eaLnBrk="1" hangingPunct="1">
              <a:spcBef>
                <a:spcPct val="0"/>
              </a:spcBef>
            </a:pPr>
            <a:r>
              <a:rPr lang="it-IT" baseline="0" dirty="0" smtClean="0"/>
              <a:t>2)Permette la visualizzazione del </a:t>
            </a:r>
            <a:r>
              <a:rPr lang="it-IT" baseline="0" dirty="0" err="1" smtClean="0"/>
              <a:t>limbus</a:t>
            </a:r>
            <a:r>
              <a:rPr lang="it-IT" baseline="0" dirty="0" smtClean="0"/>
              <a:t> , del cercine e del nucleo cartilagineo cefalico</a:t>
            </a:r>
          </a:p>
          <a:p>
            <a:pPr eaLnBrk="1" hangingPunct="1">
              <a:spcBef>
                <a:spcPct val="0"/>
              </a:spcBef>
            </a:pPr>
            <a:r>
              <a:rPr lang="it-IT" baseline="0" dirty="0" smtClean="0"/>
              <a:t>3)Permette la visualizzazione </a:t>
            </a:r>
            <a:r>
              <a:rPr lang="it-IT" baseline="0" dirty="0" err="1" smtClean="0"/>
              <a:t>osse</a:t>
            </a:r>
            <a:endParaRPr lang="it-IT" baseline="0" dirty="0" smtClean="0"/>
          </a:p>
          <a:p>
            <a:pPr eaLnBrk="1" hangingPunct="1">
              <a:spcBef>
                <a:spcPct val="0"/>
              </a:spcBef>
            </a:pPr>
            <a:r>
              <a:rPr lang="it-IT" baseline="0" dirty="0" smtClean="0"/>
              <a:t>4)Non utilizza radiazioni per cui non è lesivo e viene ben accettato dai genitori che sono invece giustamente restii a fare eseguire esami radiografici ai propri figli</a:t>
            </a:r>
          </a:p>
          <a:p>
            <a:pPr eaLnBrk="1" hangingPunct="1">
              <a:spcBef>
                <a:spcPct val="0"/>
              </a:spcBef>
            </a:pPr>
            <a:r>
              <a:rPr lang="it-IT" baseline="0" dirty="0" smtClean="0"/>
              <a:t>5)Permette la visualizzazione dell’instabilità articolare con la prova dinamica</a:t>
            </a:r>
          </a:p>
          <a:p>
            <a:pPr eaLnBrk="1" hangingPunct="1">
              <a:spcBef>
                <a:spcPct val="0"/>
              </a:spcBef>
            </a:pPr>
            <a:r>
              <a:rPr lang="it-IT" baseline="0" dirty="0" smtClean="0"/>
              <a:t>6)Permette una diagnosi di certezza già in età neonatale</a:t>
            </a:r>
          </a:p>
          <a:p>
            <a:pPr eaLnBrk="1" hangingPunct="1">
              <a:spcBef>
                <a:spcPct val="0"/>
              </a:spcBef>
            </a:pPr>
            <a:r>
              <a:rPr lang="it-IT" baseline="0" dirty="0" smtClean="0"/>
              <a:t>7)Permette di iniziare prima il trattamento</a:t>
            </a:r>
          </a:p>
          <a:p>
            <a:pPr eaLnBrk="1" hangingPunct="1">
              <a:spcBef>
                <a:spcPct val="0"/>
              </a:spcBef>
            </a:pPr>
            <a:r>
              <a:rPr lang="it-IT" baseline="0" dirty="0" smtClean="0"/>
              <a:t>Aspetto negativo:</a:t>
            </a:r>
          </a:p>
          <a:p>
            <a:pPr eaLnBrk="1" hangingPunct="1">
              <a:spcBef>
                <a:spcPct val="0"/>
              </a:spcBef>
            </a:pPr>
            <a:r>
              <a:rPr lang="it-IT" baseline="0" dirty="0" smtClean="0"/>
              <a:t>L’esame ecografico sovrastima la displasia : ciò comporta ripercussioni negative  </a:t>
            </a:r>
            <a:r>
              <a:rPr lang="it-IT" baseline="0" dirty="0" err="1" smtClean="0"/>
              <a:t>piscologiche</a:t>
            </a:r>
            <a:r>
              <a:rPr lang="it-IT" baseline="0" dirty="0" smtClean="0"/>
              <a:t> ed economiche</a:t>
            </a:r>
          </a:p>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19</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83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Ovvero l ‘evoluzione è la lussazione</a:t>
            </a:r>
          </a:p>
        </p:txBody>
      </p:sp>
      <p:sp>
        <p:nvSpPr>
          <p:cNvPr id="56324"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5637D61-5012-4EF2-86C3-635FCA8A7832}" type="slidenum">
              <a:rPr lang="it-IT" smtClean="0"/>
              <a:pPr fontAlgn="base">
                <a:spcBef>
                  <a:spcPct val="0"/>
                </a:spcBef>
                <a:spcAft>
                  <a:spcPct val="0"/>
                </a:spcAft>
                <a:defRPr/>
              </a:pPr>
              <a:t>2</a:t>
            </a:fld>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1" baseline="0" dirty="0" err="1" smtClean="0"/>
              <a:t>Reinard</a:t>
            </a:r>
            <a:r>
              <a:rPr lang="it-IT" b="1" baseline="0" dirty="0" smtClean="0"/>
              <a:t> Graf </a:t>
            </a:r>
            <a:r>
              <a:rPr lang="it-IT" baseline="0" dirty="0" smtClean="0"/>
              <a:t>ha provveduto alla tipizzazione dei referti ecografici nell’anca infantile da cui ha dedotto una classificazione.</a:t>
            </a:r>
          </a:p>
          <a:p>
            <a:pPr eaLnBrk="1" hangingPunct="1">
              <a:spcBef>
                <a:spcPct val="0"/>
              </a:spcBef>
            </a:pPr>
            <a:r>
              <a:rPr lang="it-IT" baseline="0" dirty="0" smtClean="0"/>
              <a:t>Questo metodo si sviluppa in 2 fasi principali: giudizio morfologico e giudizio quantitativo </a:t>
            </a:r>
          </a:p>
          <a:p>
            <a:pPr eaLnBrk="1" hangingPunct="1">
              <a:spcBef>
                <a:spcPct val="0"/>
              </a:spcBef>
            </a:pPr>
            <a:r>
              <a:rPr lang="it-IT" baseline="0" dirty="0" smtClean="0"/>
              <a:t>Il giudizio morfologico  prende in conformazione scheletrica dell’acetabolo(buona scarsa o insufficiente), la forma del margine </a:t>
            </a:r>
            <a:r>
              <a:rPr lang="it-IT" baseline="0" dirty="0" err="1" smtClean="0"/>
              <a:t>cotiloideo</a:t>
            </a:r>
            <a:r>
              <a:rPr lang="it-IT" baseline="0" dirty="0" smtClean="0"/>
              <a:t>(angolato, arrotondato o appiattito), lo spessore della cartilagine </a:t>
            </a:r>
            <a:r>
              <a:rPr lang="it-IT" baseline="0" dirty="0" err="1" smtClean="0"/>
              <a:t>acetabolare</a:t>
            </a:r>
            <a:r>
              <a:rPr lang="it-IT" baseline="0" dirty="0" smtClean="0"/>
              <a:t>(sottile, spessa o spostata). Sulla base di questi parametri l’anca può essere definita normale , displasia o decentrata.</a:t>
            </a:r>
          </a:p>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20</a:t>
            </a:fld>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aseline="0" dirty="0" smtClean="0"/>
              <a:t>Giudizio quantitativo(misure dell’anca):devono essere considerate 3 linee e gli angoli che formano tra loro:la prima linea dal punto di inserzione della capsula fino al margine </a:t>
            </a:r>
            <a:r>
              <a:rPr lang="it-IT" baseline="0" dirty="0" err="1" smtClean="0"/>
              <a:t>cotiloideo</a:t>
            </a:r>
            <a:r>
              <a:rPr lang="it-IT" baseline="0" dirty="0" smtClean="0"/>
              <a:t>(linea di base), la seconda tangente al margine ileale inferiore e al margine </a:t>
            </a:r>
            <a:r>
              <a:rPr lang="it-IT" baseline="0" dirty="0" err="1" smtClean="0"/>
              <a:t>cotiloideo</a:t>
            </a:r>
            <a:r>
              <a:rPr lang="it-IT" baseline="0" dirty="0" smtClean="0"/>
              <a:t>(linea </a:t>
            </a:r>
            <a:r>
              <a:rPr lang="it-IT" baseline="0" dirty="0" err="1" smtClean="0"/>
              <a:t>acetabolare</a:t>
            </a:r>
            <a:r>
              <a:rPr lang="it-IT" baseline="0" dirty="0" smtClean="0"/>
              <a:t>), la terza tra il margine </a:t>
            </a:r>
            <a:r>
              <a:rPr lang="it-IT" baseline="0" dirty="0" err="1" smtClean="0"/>
              <a:t>cotiloideo</a:t>
            </a:r>
            <a:r>
              <a:rPr lang="it-IT" baseline="0" dirty="0" smtClean="0"/>
              <a:t> ed il centro degli echi del labbro </a:t>
            </a:r>
            <a:r>
              <a:rPr lang="it-IT" baseline="0" dirty="0" err="1" smtClean="0"/>
              <a:t>acetabolare</a:t>
            </a:r>
            <a:r>
              <a:rPr lang="it-IT" baseline="0" dirty="0" smtClean="0"/>
              <a:t>(linea dell’asse cartilagineo). L’angolo osseo “alfa” è quello compreso tra la linea di base e la linea </a:t>
            </a:r>
            <a:r>
              <a:rPr lang="it-IT" baseline="0" dirty="0" err="1" smtClean="0"/>
              <a:t>acetabolare</a:t>
            </a:r>
            <a:r>
              <a:rPr lang="it-IT" baseline="0" dirty="0" smtClean="0"/>
              <a:t>:i suoi valori rispecchiano la situazione dell’acetabolo osseo, </a:t>
            </a:r>
            <a:r>
              <a:rPr lang="it-IT" baseline="0" dirty="0" err="1" smtClean="0"/>
              <a:t>cioe</a:t>
            </a:r>
            <a:r>
              <a:rPr lang="it-IT" baseline="0" dirty="0" smtClean="0"/>
              <a:t> il grado di maturazione scheletrica dell’anca. L angolo cartilagineo beta è compreso tra la linea di base e la linea dell’asse cartilagineo e da un idea quantitativa della situazione dell’acetabolo cartilagineo, che nel processo displasico </a:t>
            </a:r>
            <a:r>
              <a:rPr lang="it-IT" baseline="0" dirty="0" err="1" smtClean="0"/>
              <a:t>preseta</a:t>
            </a:r>
            <a:r>
              <a:rPr lang="it-IT" baseline="0" dirty="0" smtClean="0"/>
              <a:t> delle variazioni di spessore, per compensare l’eventuale difetto di maturazione scheletrica dell’</a:t>
            </a:r>
            <a:r>
              <a:rPr lang="it-IT" baseline="0" dirty="0" err="1" smtClean="0"/>
              <a:t>aca</a:t>
            </a:r>
            <a:r>
              <a:rPr lang="it-IT" baseline="0" dirty="0" smtClean="0"/>
              <a:t>.</a:t>
            </a:r>
          </a:p>
          <a:p>
            <a:pPr eaLnBrk="1" hangingPunct="1">
              <a:spcBef>
                <a:spcPct val="0"/>
              </a:spcBef>
            </a:pPr>
            <a:r>
              <a:rPr lang="it-IT" baseline="0" dirty="0" smtClean="0"/>
              <a:t>I valori degli angolo alfa e beta vengono inseriti nel </a:t>
            </a:r>
            <a:r>
              <a:rPr lang="it-IT" baseline="0" dirty="0" err="1" smtClean="0"/>
              <a:t>cosidetto</a:t>
            </a:r>
            <a:r>
              <a:rPr lang="it-IT" baseline="0" dirty="0" smtClean="0"/>
              <a:t> “goniometro di </a:t>
            </a:r>
            <a:r>
              <a:rPr lang="it-IT" baseline="0" dirty="0" err="1" smtClean="0"/>
              <a:t>graf</a:t>
            </a:r>
            <a:r>
              <a:rPr lang="it-IT" baseline="0" dirty="0" smtClean="0"/>
              <a:t>” che da una valutazione della situazione ossea e cartilaginea</a:t>
            </a: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21</a:t>
            </a:fld>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aseline="0" dirty="0" smtClean="0"/>
              <a:t>In base all’ angolo alfa si possono definire 4 gruppi principali:</a:t>
            </a:r>
          </a:p>
          <a:p>
            <a:pPr eaLnBrk="1" hangingPunct="1">
              <a:spcBef>
                <a:spcPct val="0"/>
              </a:spcBef>
            </a:pPr>
            <a:r>
              <a:rPr lang="it-IT" baseline="0" dirty="0" smtClean="0"/>
              <a:t>Anche normali: con alfa maggiore di 60</a:t>
            </a:r>
          </a:p>
          <a:p>
            <a:pPr eaLnBrk="1" hangingPunct="1">
              <a:spcBef>
                <a:spcPct val="0"/>
              </a:spcBef>
            </a:pPr>
            <a:r>
              <a:rPr lang="it-IT" baseline="0" dirty="0" smtClean="0"/>
              <a:t>Anche displasiche: con alfa tra 50 e 60</a:t>
            </a:r>
          </a:p>
          <a:p>
            <a:pPr eaLnBrk="1" hangingPunct="1">
              <a:spcBef>
                <a:spcPct val="0"/>
              </a:spcBef>
            </a:pPr>
            <a:r>
              <a:rPr lang="it-IT" baseline="0" dirty="0" smtClean="0"/>
              <a:t>Anche critiche: con alfa fra 43 e 49</a:t>
            </a:r>
          </a:p>
          <a:p>
            <a:pPr eaLnBrk="1" hangingPunct="1">
              <a:spcBef>
                <a:spcPct val="0"/>
              </a:spcBef>
            </a:pPr>
            <a:r>
              <a:rPr lang="it-IT" baseline="0" dirty="0" smtClean="0"/>
              <a:t>Anche decentrate: con alfa minore di 43(rare)</a:t>
            </a:r>
          </a:p>
          <a:p>
            <a:pPr eaLnBrk="1" hangingPunct="1">
              <a:spcBef>
                <a:spcPct val="0"/>
              </a:spcBef>
            </a:pPr>
            <a:r>
              <a:rPr lang="it-IT" baseline="0" dirty="0" smtClean="0"/>
              <a:t>In base all’angolo beta si possono ancora suddividere in centrate e decentrate. Il valore critico è 77(passaggio tra anca critica e anca che sta per decentrare(nelle displasie l angolo beta tende ad aumentare).</a:t>
            </a:r>
          </a:p>
          <a:p>
            <a:pPr eaLnBrk="1" hangingPunct="1">
              <a:spcBef>
                <a:spcPct val="0"/>
              </a:spcBef>
            </a:pPr>
            <a:r>
              <a:rPr lang="it-IT" baseline="0" dirty="0" smtClean="0"/>
              <a:t>Vedi anche </a:t>
            </a:r>
            <a:r>
              <a:rPr lang="it-IT" baseline="0" dirty="0" err="1" smtClean="0"/>
              <a:t>pg</a:t>
            </a:r>
            <a:r>
              <a:rPr lang="it-IT" baseline="0" dirty="0" smtClean="0"/>
              <a:t> 42</a:t>
            </a:r>
          </a:p>
          <a:p>
            <a:pPr eaLnBrk="1" hangingPunct="1">
              <a:spcBef>
                <a:spcPct val="0"/>
              </a:spcBef>
            </a:pPr>
            <a:endParaRPr lang="it-IT" baseline="0" dirty="0" smtClean="0"/>
          </a:p>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22</a:t>
            </a:fld>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aseline="0" dirty="0" smtClean="0"/>
              <a:t>L’evoluzione della displasia verso la sublussazione determina spesso la scomparsa del segno di ortolani(e di </a:t>
            </a:r>
            <a:r>
              <a:rPr lang="it-IT" baseline="0" dirty="0" err="1" smtClean="0"/>
              <a:t>barlow</a:t>
            </a:r>
            <a:r>
              <a:rPr lang="it-IT" baseline="0" dirty="0" smtClean="0"/>
              <a:t>), per l’aumento del tono muscolare. In questa fase un segno caratteristico è dato dalla limitazione dell’abduzione, per via dell’ostacolo che la testa femorale incontra alla riduzione, ostacolo determinato dalle alterazioni anatomiche delle quali abbiamo già parlato, e dalla contrattura riflessa degli adduttori della coscia. Ancora in questo stadio sono presenti una serie di segni che possono orientare la diagnosi verso la </a:t>
            </a:r>
            <a:r>
              <a:rPr lang="it-IT" baseline="0" dirty="0" err="1" smtClean="0"/>
              <a:t>lca</a:t>
            </a:r>
            <a:r>
              <a:rPr lang="it-IT" baseline="0" dirty="0" smtClean="0"/>
              <a:t>, come l’asimmetria  delle </a:t>
            </a:r>
            <a:r>
              <a:rPr lang="it-IT" baseline="0" dirty="0" err="1" smtClean="0"/>
              <a:t>pliche</a:t>
            </a:r>
            <a:r>
              <a:rPr lang="it-IT" baseline="0" dirty="0" smtClean="0"/>
              <a:t> cutanee delle cosce e dei glutei, l’atteggiamento in extrarotazione dell’arto, i segni di lassità </a:t>
            </a:r>
            <a:r>
              <a:rPr lang="it-IT" baseline="0" dirty="0" err="1" smtClean="0"/>
              <a:t>capsulo-ligamentose</a:t>
            </a:r>
            <a:r>
              <a:rPr lang="it-IT" baseline="0" dirty="0" smtClean="0"/>
              <a:t>. Bisogna però precisare che tali segni non sono </a:t>
            </a:r>
            <a:r>
              <a:rPr lang="it-IT" baseline="0" dirty="0" err="1" smtClean="0"/>
              <a:t>patognomici</a:t>
            </a:r>
            <a:r>
              <a:rPr lang="it-IT" baseline="0" dirty="0" smtClean="0"/>
              <a:t>.</a:t>
            </a:r>
          </a:p>
          <a:p>
            <a:pPr eaLnBrk="1" hangingPunct="1">
              <a:spcBef>
                <a:spcPct val="0"/>
              </a:spcBef>
            </a:pPr>
            <a:r>
              <a:rPr lang="it-IT" baseline="0" dirty="0" smtClean="0"/>
              <a:t>Prima dell’avvento dell’ecografia si poteva fare diagnosi certa solo al 4°-5° mese, con l </a:t>
            </a:r>
            <a:r>
              <a:rPr lang="it-IT" baseline="0" dirty="0" err="1" smtClean="0"/>
              <a:t>Rx</a:t>
            </a:r>
            <a:r>
              <a:rPr lang="it-IT" baseline="0" dirty="0" smtClean="0"/>
              <a:t>. Sebbene oggi questo esame abbia perso valore(si fa diagnosi bene prima)</a:t>
            </a:r>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23</a:t>
            </a:fld>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aseline="0" dirty="0" smtClean="0"/>
              <a:t>I bambini con </a:t>
            </a:r>
            <a:r>
              <a:rPr lang="it-IT" baseline="0" dirty="0" err="1" smtClean="0"/>
              <a:t>lca</a:t>
            </a:r>
            <a:r>
              <a:rPr lang="it-IT" baseline="0" dirty="0" smtClean="0"/>
              <a:t> deambulano in ritardo. La limitazione dell’abduzione è più marcata rispetto allo stadio di sublussazione. Si ha la positività del segno di </a:t>
            </a:r>
            <a:r>
              <a:rPr lang="it-IT" baseline="0" dirty="0" err="1" smtClean="0"/>
              <a:t>galeazzi</a:t>
            </a:r>
            <a:r>
              <a:rPr lang="it-IT" baseline="0" dirty="0" smtClean="0"/>
              <a:t> che si evidenzia ad anche flesse , controllando il livello delle ginocchia: nei casi di lussazione monolaterale il ginocchio dell’arto normale risulterà più lungo. Durante la deambulazione si ha zoppia di caduta nella fase di appoggio dell’arto lussato, è presente il segno di </a:t>
            </a:r>
            <a:r>
              <a:rPr lang="it-IT" baseline="0" dirty="0" err="1" smtClean="0"/>
              <a:t>trendelemburg</a:t>
            </a:r>
            <a:r>
              <a:rPr lang="it-IT" baseline="0" dirty="0" smtClean="0"/>
              <a:t> che denota l’insufficienza dei muscoli glutei, per l’avvicinamento delle loro inserzioni, con caduta del bacino </a:t>
            </a:r>
            <a:r>
              <a:rPr lang="it-IT" baseline="0" dirty="0" err="1" smtClean="0"/>
              <a:t>controlaterale</a:t>
            </a:r>
            <a:r>
              <a:rPr lang="it-IT" baseline="0" dirty="0" smtClean="0"/>
              <a:t> quando l’arto portante è quello lussato. Se la lussazione è bilaterale il fenomeno di </a:t>
            </a:r>
            <a:r>
              <a:rPr lang="it-IT" baseline="0" dirty="0" err="1" smtClean="0"/>
              <a:t>trendelemburg</a:t>
            </a:r>
            <a:r>
              <a:rPr lang="it-IT" baseline="0" dirty="0" smtClean="0"/>
              <a:t> si verifica bilateralmente e si  determina cosi la caratteristica andatura anserina.</a:t>
            </a:r>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24</a:t>
            </a:fld>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aseline="0" dirty="0" smtClean="0"/>
              <a:t>I bambini con </a:t>
            </a:r>
            <a:r>
              <a:rPr lang="it-IT" baseline="0" dirty="0" err="1" smtClean="0"/>
              <a:t>lca</a:t>
            </a:r>
            <a:r>
              <a:rPr lang="it-IT" baseline="0" dirty="0" smtClean="0"/>
              <a:t> deambulano in ritardo. Durante la deambulazione si ha zoppia di caduta nella fase di appoggio dell’arto lussato, è presente il segno di </a:t>
            </a:r>
            <a:r>
              <a:rPr lang="it-IT" baseline="0" dirty="0" err="1" smtClean="0"/>
              <a:t>trendelemburg</a:t>
            </a:r>
            <a:r>
              <a:rPr lang="it-IT" baseline="0" dirty="0" smtClean="0"/>
              <a:t> che denota l’insufficienza dei muscoli glutei, per l’avvicinamento delle loro inserzioni, con caduta del bacino </a:t>
            </a:r>
            <a:r>
              <a:rPr lang="it-IT" baseline="0" dirty="0" err="1" smtClean="0"/>
              <a:t>controlaterale</a:t>
            </a:r>
            <a:r>
              <a:rPr lang="it-IT" baseline="0" dirty="0" smtClean="0"/>
              <a:t> quando l’arto portante è quello lussato. Se la lussazione è bilaterale il fenomeno di </a:t>
            </a:r>
            <a:r>
              <a:rPr lang="it-IT" baseline="0" dirty="0" err="1" smtClean="0"/>
              <a:t>trendelemburg</a:t>
            </a:r>
            <a:r>
              <a:rPr lang="it-IT" baseline="0" dirty="0" smtClean="0"/>
              <a:t> si verifica bilateralmente e si  determina cosi la caratteristica andatura anserina.</a:t>
            </a:r>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25</a:t>
            </a:fld>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a:buClr>
                <a:srgbClr val="FF3399"/>
              </a:buClr>
              <a:buFont typeface="Wingdings" pitchFamily="2" charset="2"/>
              <a:buChar char="ü"/>
            </a:pPr>
            <a:r>
              <a:rPr lang="it-IT" dirty="0" smtClean="0"/>
              <a:t>RICORDA CMQ CHE L’ESAME RADIOGRAFICO ENTRO IL 4-5 MESE</a:t>
            </a:r>
            <a:r>
              <a:rPr lang="it-IT" baseline="0" dirty="0" smtClean="0"/>
              <a:t> E</a:t>
            </a:r>
            <a:r>
              <a:rPr lang="it-IT" dirty="0" smtClean="0"/>
              <a:t>’ comunque tardivo</a:t>
            </a:r>
          </a:p>
          <a:p>
            <a:pPr>
              <a:buClr>
                <a:srgbClr val="FF3399"/>
              </a:buClr>
              <a:buFont typeface="Wingdings" pitchFamily="2" charset="2"/>
              <a:buChar char="ü"/>
            </a:pPr>
            <a:r>
              <a:rPr lang="it-IT" dirty="0" smtClean="0"/>
              <a:t>Può peccare per difetto</a:t>
            </a:r>
          </a:p>
          <a:p>
            <a:pPr>
              <a:buClr>
                <a:srgbClr val="FF3399"/>
              </a:buClr>
              <a:buFont typeface="Wingdings" pitchFamily="2" charset="2"/>
              <a:buChar char="ü"/>
            </a:pPr>
            <a:r>
              <a:rPr lang="it-IT" dirty="0" smtClean="0"/>
              <a:t>Può peccare per eccesso</a:t>
            </a:r>
          </a:p>
          <a:p>
            <a:pPr>
              <a:buClr>
                <a:srgbClr val="FF3399"/>
              </a:buClr>
              <a:buFont typeface="Wingdings" pitchFamily="2" charset="2"/>
              <a:buChar char="ü"/>
            </a:pPr>
            <a:r>
              <a:rPr lang="it-IT" dirty="0" smtClean="0"/>
              <a:t>L’interpretazione è soggettiva</a:t>
            </a:r>
          </a:p>
          <a:p>
            <a:pPr>
              <a:buClr>
                <a:srgbClr val="FF3399"/>
              </a:buClr>
              <a:buFont typeface="Wingdings" pitchFamily="2" charset="2"/>
              <a:buChar char="ü"/>
            </a:pPr>
            <a:r>
              <a:rPr lang="it-IT" dirty="0" smtClean="0"/>
              <a:t>E’ </a:t>
            </a:r>
            <a:r>
              <a:rPr lang="it-IT" dirty="0" smtClean="0"/>
              <a:t>pericolosa</a:t>
            </a:r>
          </a:p>
          <a:p>
            <a:pPr>
              <a:buClr>
                <a:srgbClr val="FF3399"/>
              </a:buClr>
              <a:buFont typeface="Wingdings" pitchFamily="2" charset="2"/>
              <a:buChar char="ü"/>
            </a:pPr>
            <a:r>
              <a:rPr lang="it-IT" dirty="0" smtClean="0"/>
              <a:t>Va</a:t>
            </a:r>
            <a:r>
              <a:rPr lang="it-IT" baseline="0" dirty="0" smtClean="0"/>
              <a:t> eseguito dal 4-5 mese in poi</a:t>
            </a:r>
            <a:endParaRPr lang="it-IT" dirty="0" smtClean="0"/>
          </a:p>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26</a:t>
            </a:fld>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27</a:t>
            </a:fld>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28</a:t>
            </a:fld>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29</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3</a:t>
            </a:fld>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30</a:t>
            </a:fld>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it-IT" baseline="0" dirty="0" smtClean="0"/>
              <a:t>Dopo la comparsa nei nuclei di ossificazione(4 mese) si utilizza il metodo di </a:t>
            </a:r>
            <a:r>
              <a:rPr lang="it-IT" baseline="0" dirty="0" err="1" smtClean="0"/>
              <a:t>ombredanne</a:t>
            </a:r>
            <a:r>
              <a:rPr lang="it-IT" baseline="0" dirty="0" smtClean="0"/>
              <a:t>:si tracciano 2 linee:la prima tangente ai contorni inferiori dell’ileo, la seconda perpendicolare alla precendente attraverso il punto </a:t>
            </a:r>
            <a:r>
              <a:rPr lang="it-IT" baseline="0" dirty="0" err="1" smtClean="0"/>
              <a:t>piu</a:t>
            </a:r>
            <a:r>
              <a:rPr lang="it-IT" baseline="0" dirty="0" smtClean="0"/>
              <a:t> alto del cotile. Un nucleo normale si trova nel quadrante inferiore e interno.</a:t>
            </a:r>
          </a:p>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31</a:t>
            </a:fld>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r>
              <a:rPr lang="it-IT" sz="1200" kern="1200" baseline="0" dirty="0" smtClean="0">
                <a:solidFill>
                  <a:schemeClr val="tx1"/>
                </a:solidFill>
                <a:latin typeface="+mn-lt"/>
                <a:ea typeface="+mn-ea"/>
                <a:cs typeface="+mn-cs"/>
              </a:rPr>
              <a:t>Il prolungamento verso il basso di una linea che passa lungo il tetto del cotile deve </a:t>
            </a:r>
          </a:p>
          <a:p>
            <a:r>
              <a:rPr lang="it-IT" sz="1200" kern="1200" baseline="0" dirty="0" smtClean="0">
                <a:solidFill>
                  <a:schemeClr val="tx1"/>
                </a:solidFill>
                <a:latin typeface="+mn-lt"/>
                <a:ea typeface="+mn-ea"/>
                <a:cs typeface="+mn-cs"/>
              </a:rPr>
              <a:t>perdersi nel contesto del foro </a:t>
            </a:r>
            <a:r>
              <a:rPr lang="it-IT" sz="1200" kern="1200" baseline="0" dirty="0" err="1" smtClean="0">
                <a:solidFill>
                  <a:schemeClr val="tx1"/>
                </a:solidFill>
                <a:latin typeface="+mn-lt"/>
                <a:ea typeface="+mn-ea"/>
                <a:cs typeface="+mn-cs"/>
              </a:rPr>
              <a:t>otturatorio</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controlaterale</a:t>
            </a:r>
            <a:r>
              <a:rPr lang="it-IT" sz="1200" kern="1200" baseline="0" dirty="0" smtClean="0">
                <a:solidFill>
                  <a:schemeClr val="tx1"/>
                </a:solidFill>
                <a:latin typeface="+mn-lt"/>
                <a:ea typeface="+mn-ea"/>
                <a:cs typeface="+mn-cs"/>
              </a:rPr>
              <a:t> . (a) </a:t>
            </a:r>
            <a:r>
              <a:rPr lang="it-IT" sz="1200" kern="1200" baseline="0" dirty="0" err="1" smtClean="0">
                <a:solidFill>
                  <a:schemeClr val="tx1"/>
                </a:solidFill>
                <a:latin typeface="+mn-lt"/>
                <a:ea typeface="+mn-ea"/>
                <a:cs typeface="+mn-cs"/>
              </a:rPr>
              <a:t>controlaterale</a:t>
            </a:r>
            <a:endParaRPr lang="it-IT" sz="1200" kern="1200" baseline="0" dirty="0" smtClean="0">
              <a:solidFill>
                <a:schemeClr val="tx1"/>
              </a:solidFill>
              <a:latin typeface="+mn-lt"/>
              <a:ea typeface="+mn-ea"/>
              <a:cs typeface="+mn-cs"/>
            </a:endParaRPr>
          </a:p>
          <a:p>
            <a:r>
              <a:rPr lang="it-IT" sz="1200" kern="1200" baseline="0" smtClean="0">
                <a:solidFill>
                  <a:schemeClr val="tx1"/>
                </a:solidFill>
                <a:latin typeface="+mn-lt"/>
                <a:ea typeface="+mn-ea"/>
                <a:cs typeface="+mn-cs"/>
              </a:rPr>
              <a:t>Se </a:t>
            </a:r>
            <a:r>
              <a:rPr lang="it-IT" sz="1200" kern="1200" baseline="0" dirty="0" smtClean="0">
                <a:solidFill>
                  <a:schemeClr val="tx1"/>
                </a:solidFill>
                <a:latin typeface="+mn-lt"/>
                <a:ea typeface="+mn-ea"/>
                <a:cs typeface="+mn-cs"/>
              </a:rPr>
              <a:t>attraversa il foro </a:t>
            </a:r>
            <a:r>
              <a:rPr lang="it-IT" sz="1200" kern="1200" baseline="0" dirty="0" err="1" smtClean="0">
                <a:solidFill>
                  <a:schemeClr val="tx1"/>
                </a:solidFill>
                <a:latin typeface="+mn-lt"/>
                <a:ea typeface="+mn-ea"/>
                <a:cs typeface="+mn-cs"/>
              </a:rPr>
              <a:t>otturatorio</a:t>
            </a:r>
            <a:r>
              <a:rPr lang="it-IT" sz="1200" kern="1200" baseline="0" dirty="0" smtClean="0">
                <a:solidFill>
                  <a:schemeClr val="tx1"/>
                </a:solidFill>
                <a:latin typeface="+mn-lt"/>
                <a:ea typeface="+mn-ea"/>
                <a:cs typeface="+mn-cs"/>
              </a:rPr>
              <a:t> </a:t>
            </a:r>
            <a:r>
              <a:rPr lang="it-IT" sz="1200" kern="1200" baseline="0" dirty="0" err="1" smtClean="0">
                <a:solidFill>
                  <a:schemeClr val="tx1"/>
                </a:solidFill>
                <a:latin typeface="+mn-lt"/>
                <a:ea typeface="+mn-ea"/>
                <a:cs typeface="+mn-cs"/>
              </a:rPr>
              <a:t>omolaterale</a:t>
            </a:r>
            <a:r>
              <a:rPr lang="it-IT" sz="1200" kern="1200" baseline="0" dirty="0" smtClean="0">
                <a:solidFill>
                  <a:schemeClr val="tx1"/>
                </a:solidFill>
                <a:latin typeface="+mn-lt"/>
                <a:ea typeface="+mn-ea"/>
                <a:cs typeface="+mn-cs"/>
              </a:rPr>
              <a:t> la LUSSAZIONE CERTA. (b) è </a:t>
            </a:r>
          </a:p>
          <a:p>
            <a:r>
              <a:rPr lang="it-IT" sz="1200" kern="1200" baseline="0" dirty="0" smtClean="0">
                <a:solidFill>
                  <a:schemeClr val="tx1"/>
                </a:solidFill>
                <a:latin typeface="+mn-lt"/>
                <a:ea typeface="+mn-ea"/>
                <a:cs typeface="+mn-cs"/>
              </a:rPr>
              <a:t>Se si perde nel contesto della sinfisi pubica la LUSSAZIONE INCERTA è </a:t>
            </a: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32</a:t>
            </a:fld>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33</a:t>
            </a:fld>
            <a:endParaRPr lang="it-IT"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algn="l"/>
            <a:r>
              <a:rPr lang="it-IT" dirty="0" smtClean="0"/>
              <a:t>Al di sotto di un certo grado di displasia è possibile la guarigione spontanea, che si realizza nel 60% dei casi entro i primi mesi di vita. (3)</a:t>
            </a:r>
            <a:br>
              <a:rPr lang="it-IT" dirty="0" smtClean="0"/>
            </a:br>
            <a:r>
              <a:rPr lang="it-IT" b="0" dirty="0" smtClean="0">
                <a:solidFill>
                  <a:srgbClr val="FF3399"/>
                </a:solidFill>
              </a:rPr>
              <a:t>Lo scopo del trattamento è quello di mantenere il corretto posizionamento</a:t>
            </a:r>
            <a:r>
              <a:rPr lang="it-IT" b="0" baseline="0" dirty="0" smtClean="0">
                <a:solidFill>
                  <a:srgbClr val="FF3399"/>
                </a:solidFill>
              </a:rPr>
              <a:t> </a:t>
            </a:r>
            <a:r>
              <a:rPr lang="it-IT" b="0" dirty="0" smtClean="0">
                <a:solidFill>
                  <a:srgbClr val="FF3399"/>
                </a:solidFill>
              </a:rPr>
              <a:t>dei componenti articolari fino alla normale </a:t>
            </a:r>
          </a:p>
          <a:p>
            <a:pPr algn="l"/>
            <a:r>
              <a:rPr lang="it-IT" b="0" dirty="0" smtClean="0">
                <a:solidFill>
                  <a:srgbClr val="FF3399"/>
                </a:solidFill>
              </a:rPr>
              <a:t>crescita sia delle parti ossee (acetabolo e femore) sia</a:t>
            </a:r>
            <a:r>
              <a:rPr lang="it-IT" b="0" baseline="0" dirty="0" smtClean="0">
                <a:solidFill>
                  <a:srgbClr val="FF3399"/>
                </a:solidFill>
              </a:rPr>
              <a:t> </a:t>
            </a:r>
            <a:r>
              <a:rPr lang="it-IT" b="0" dirty="0" smtClean="0">
                <a:solidFill>
                  <a:srgbClr val="FF3399"/>
                </a:solidFill>
              </a:rPr>
              <a:t>delle parti molli (capsula, legamenti, muscoli). I risultati del trattamento sono condizionati dall’età in cui esso si </a:t>
            </a:r>
            <a:r>
              <a:rPr lang="it-IT" b="0" dirty="0" err="1" smtClean="0">
                <a:solidFill>
                  <a:srgbClr val="FF3399"/>
                </a:solidFill>
              </a:rPr>
              <a:t>inzia</a:t>
            </a:r>
            <a:r>
              <a:rPr lang="it-IT" b="0" dirty="0" smtClean="0">
                <a:solidFill>
                  <a:srgbClr val="FF3399"/>
                </a:solidFill>
              </a:rPr>
              <a:t>. Un’anca displasica curata alla nascita avrà certamente un ottimo risultato ; un anca displasica esitata in sublussazione</a:t>
            </a:r>
            <a:r>
              <a:rPr lang="it-IT" b="0" baseline="0" dirty="0" smtClean="0">
                <a:solidFill>
                  <a:srgbClr val="FF3399"/>
                </a:solidFill>
              </a:rPr>
              <a:t> o lussazione avrà maggiori probabilità di risultati poco soddisfacenti. Pertanto una diagnosi precoce rappresenta la migliore profilassi di </a:t>
            </a:r>
            <a:r>
              <a:rPr lang="it-IT" b="0" baseline="0" dirty="0" err="1" smtClean="0">
                <a:solidFill>
                  <a:srgbClr val="FF3399"/>
                </a:solidFill>
              </a:rPr>
              <a:t>lca</a:t>
            </a:r>
            <a:r>
              <a:rPr lang="it-IT" b="0" baseline="0" dirty="0" smtClean="0">
                <a:solidFill>
                  <a:srgbClr val="FF3399"/>
                </a:solidFill>
              </a:rPr>
              <a:t>. In caso di displasia o </a:t>
            </a:r>
            <a:r>
              <a:rPr lang="it-IT" b="0" baseline="0" dirty="0" err="1" smtClean="0">
                <a:solidFill>
                  <a:srgbClr val="FF3399"/>
                </a:solidFill>
              </a:rPr>
              <a:t>prelussazione</a:t>
            </a:r>
            <a:r>
              <a:rPr lang="it-IT" b="0" baseline="0" dirty="0" smtClean="0">
                <a:solidFill>
                  <a:srgbClr val="FF3399"/>
                </a:solidFill>
              </a:rPr>
              <a:t> il trattamento è incruento. Questo consiste in particolar modo nel mantenere l’anca displasica centrata nel cotile mediante un cuscino o </a:t>
            </a:r>
            <a:r>
              <a:rPr lang="it-IT" b="0" baseline="0" dirty="0" err="1" smtClean="0">
                <a:solidFill>
                  <a:srgbClr val="FF3399"/>
                </a:solidFill>
              </a:rPr>
              <a:t>piu</a:t>
            </a:r>
            <a:r>
              <a:rPr lang="it-IT" b="0" baseline="0" dirty="0" smtClean="0">
                <a:solidFill>
                  <a:srgbClr val="FF3399"/>
                </a:solidFill>
              </a:rPr>
              <a:t> pannolini posti in mezzo alle cosce o mediante appositi tutori(</a:t>
            </a:r>
            <a:r>
              <a:rPr lang="it-IT" b="0" baseline="0" dirty="0" err="1" smtClean="0">
                <a:solidFill>
                  <a:srgbClr val="FF3399"/>
                </a:solidFill>
              </a:rPr>
              <a:t>milligram</a:t>
            </a:r>
            <a:r>
              <a:rPr lang="it-IT" b="0" baseline="0" dirty="0" smtClean="0">
                <a:solidFill>
                  <a:srgbClr val="FF3399"/>
                </a:solidFill>
              </a:rPr>
              <a:t> putti, divaricatori di </a:t>
            </a:r>
            <a:r>
              <a:rPr lang="it-IT" b="0" baseline="0" dirty="0" err="1" smtClean="0">
                <a:solidFill>
                  <a:srgbClr val="FF3399"/>
                </a:solidFill>
              </a:rPr>
              <a:t>pavlik</a:t>
            </a:r>
            <a:r>
              <a:rPr lang="it-IT" b="0" baseline="0" dirty="0" smtClean="0">
                <a:solidFill>
                  <a:srgbClr val="FF3399"/>
                </a:solidFill>
              </a:rPr>
              <a:t>), in modo da favorire il normale sviluppo delle strutture articolari. I tutori devono favorire il centramento: ciò avviene mediante flessione dell’anca e abduzione. Il tutto si esegue  mediante controlli ecografici seriati. In caso di mancata riduzione si deve pensare che ci possa essere un ostacolo alla riduzione.</a:t>
            </a:r>
          </a:p>
          <a:p>
            <a:pPr algn="l"/>
            <a:endParaRPr lang="it-IT" b="0" dirty="0" smtClean="0">
              <a:solidFill>
                <a:srgbClr val="FF3399"/>
              </a:solidFill>
            </a:endParaRPr>
          </a:p>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34</a:t>
            </a:fld>
            <a:endParaRPr lang="it-IT"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Anche in questo caso l’obiettivo del trattamento è quello di ripristinare i normali rapporti fra testa e cotile per indurre un regolare sviluppo degli stessi.</a:t>
            </a:r>
            <a:r>
              <a:rPr lang="it-IT" baseline="0" dirty="0" smtClean="0"/>
              <a:t> Ovviamente in queste fasi la riduzione è più difficile, perche ostacolata da tutte le alterazioni anatomopatologiche delle quali abbiamo parlato in precedenza. In passato la riduzione si otteneva estemporaneamente con manovre brusche, e quindi mantenuta immobilizzando il </a:t>
            </a:r>
            <a:r>
              <a:rPr lang="it-IT" baseline="0" dirty="0" err="1" smtClean="0"/>
              <a:t>pz</a:t>
            </a:r>
            <a:r>
              <a:rPr lang="it-IT" baseline="0" dirty="0" smtClean="0"/>
              <a:t> secondo il metodo di paci </a:t>
            </a:r>
            <a:r>
              <a:rPr lang="it-IT" baseline="0" dirty="0" err="1" smtClean="0"/>
              <a:t>lorenz</a:t>
            </a:r>
            <a:r>
              <a:rPr lang="it-IT" baseline="0" dirty="0" smtClean="0"/>
              <a:t> che prevede 2 diverse posizioni: la prima posizione ad anche molto flesse , </a:t>
            </a:r>
            <a:r>
              <a:rPr lang="it-IT" baseline="0" dirty="0" err="1" smtClean="0"/>
              <a:t>abdotte</a:t>
            </a:r>
            <a:r>
              <a:rPr lang="it-IT" baseline="0" dirty="0" smtClean="0"/>
              <a:t> ed in rotazione neutra , ed una seconda posizione in modica flessione, modica abduzione e rotazione interna.</a:t>
            </a:r>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35</a:t>
            </a:fld>
            <a:endParaRPr lang="it-IT"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aseline="0" dirty="0" smtClean="0"/>
              <a:t>Attualmente non si ricorre  più alla riduzione estemporanea perche le brusche manovre riduttive arrecavano seri danni epifisari con esito verso l’</a:t>
            </a:r>
            <a:r>
              <a:rPr lang="it-IT" baseline="0" dirty="0" err="1" smtClean="0"/>
              <a:t>osteocondrosi</a:t>
            </a:r>
            <a:r>
              <a:rPr lang="it-IT" baseline="0" dirty="0" smtClean="0"/>
              <a:t>, detta appunto </a:t>
            </a:r>
            <a:r>
              <a:rPr lang="it-IT" baseline="0" dirty="0" err="1" smtClean="0"/>
              <a:t>postriduttiva</a:t>
            </a:r>
            <a:r>
              <a:rPr lang="it-IT" baseline="0" dirty="0" smtClean="0"/>
              <a:t>. Pertanto si preferisce oggi la trazione graduale a cerotto (</a:t>
            </a:r>
            <a:r>
              <a:rPr lang="it-IT" baseline="0" dirty="0" err="1" smtClean="0"/>
              <a:t>skin</a:t>
            </a:r>
            <a:r>
              <a:rPr lang="it-IT" baseline="0" dirty="0" smtClean="0"/>
              <a:t> </a:t>
            </a:r>
            <a:r>
              <a:rPr lang="it-IT" baseline="0" dirty="0" err="1" smtClean="0"/>
              <a:t>traction</a:t>
            </a:r>
            <a:r>
              <a:rPr lang="it-IT" baseline="0" dirty="0" smtClean="0"/>
              <a:t>) previo ancoraggio del piccolo </a:t>
            </a:r>
            <a:r>
              <a:rPr lang="it-IT" baseline="0" dirty="0" err="1" smtClean="0"/>
              <a:t>pz</a:t>
            </a:r>
            <a:r>
              <a:rPr lang="it-IT" baseline="0" dirty="0" smtClean="0"/>
              <a:t> a letto mediante apparecchio gessato inglobante l’arto </a:t>
            </a:r>
            <a:r>
              <a:rPr lang="it-IT" baseline="0" dirty="0" err="1" smtClean="0"/>
              <a:t>controlaterale</a:t>
            </a:r>
            <a:r>
              <a:rPr lang="it-IT" baseline="0" dirty="0" smtClean="0"/>
              <a:t>. Con controlli </a:t>
            </a:r>
            <a:r>
              <a:rPr lang="it-IT" baseline="0" dirty="0" err="1" smtClean="0"/>
              <a:t>ecorafici</a:t>
            </a:r>
            <a:r>
              <a:rPr lang="it-IT" baseline="0" dirty="0" smtClean="0"/>
              <a:t> e </a:t>
            </a:r>
            <a:r>
              <a:rPr lang="it-IT" baseline="0" dirty="0" err="1" smtClean="0"/>
              <a:t>radiorafici</a:t>
            </a:r>
            <a:r>
              <a:rPr lang="it-IT" baseline="0" dirty="0" smtClean="0"/>
              <a:t> periodici si decide l’entità e la durata della trazione. Una volta che l’epifisi femorale prossimale femorale sarà a livello dell’acetabolo si tenterà l riduzione in narcosi. Quindi in base alla facilità con cui si ottiene la riduzione e in base alla stabilità della riduzione stessa si sceglie il tipo di trattamento: incruento o cruento. </a:t>
            </a:r>
          </a:p>
          <a:p>
            <a:pPr>
              <a:buFontTx/>
              <a:buNone/>
            </a:pPr>
            <a:r>
              <a:rPr lang="it-IT" baseline="0" dirty="0" smtClean="0"/>
              <a:t>Obiettivo della </a:t>
            </a:r>
            <a:r>
              <a:rPr lang="it-IT" baseline="0" dirty="0" err="1" smtClean="0"/>
              <a:t>skin</a:t>
            </a:r>
            <a:r>
              <a:rPr lang="it-IT" baseline="0" dirty="0" smtClean="0"/>
              <a:t> </a:t>
            </a:r>
            <a:r>
              <a:rPr lang="it-IT" baseline="0" dirty="0" err="1" smtClean="0"/>
              <a:t>traction</a:t>
            </a:r>
            <a:r>
              <a:rPr lang="it-IT" baseline="0" dirty="0" smtClean="0"/>
              <a:t>:</a:t>
            </a:r>
            <a:r>
              <a:rPr lang="it-IT" dirty="0" smtClean="0">
                <a:solidFill>
                  <a:srgbClr val="F11186"/>
                </a:solidFill>
              </a:rPr>
              <a:t>Convertire un’anca irriducibile in un’anca riducibile attraverso  la discesa della testa del femore</a:t>
            </a:r>
          </a:p>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36</a:t>
            </a:fld>
            <a:endParaRPr lang="it-IT"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0" baseline="0" dirty="0" smtClean="0"/>
              <a:t>secondo il metodo di paci </a:t>
            </a:r>
            <a:r>
              <a:rPr lang="it-IT" b="0" baseline="0" dirty="0" err="1" smtClean="0"/>
              <a:t>lorenz</a:t>
            </a:r>
            <a:r>
              <a:rPr lang="it-IT" b="0" baseline="0" dirty="0" smtClean="0"/>
              <a:t> che prevede 2 diverse posizioni: la prima posizione ad anche molto flesse , </a:t>
            </a:r>
            <a:r>
              <a:rPr lang="it-IT" b="0" baseline="0" dirty="0" err="1" smtClean="0"/>
              <a:t>abdotte</a:t>
            </a:r>
            <a:r>
              <a:rPr lang="it-IT" b="0" baseline="0" dirty="0" smtClean="0"/>
              <a:t> ed in rotazione neutra , ed una seconda posizione in modica flessione, modica abduzione e rotazione interna. Oggi </a:t>
            </a:r>
            <a:r>
              <a:rPr lang="it-IT" baseline="0" dirty="0" smtClean="0"/>
              <a:t>l’alternativa principale, oggi considerata la </a:t>
            </a:r>
            <a:r>
              <a:rPr lang="it-IT" baseline="0" dirty="0" err="1" smtClean="0"/>
              <a:t>piu</a:t>
            </a:r>
            <a:r>
              <a:rPr lang="it-IT" baseline="0" dirty="0" smtClean="0"/>
              <a:t> valida è la </a:t>
            </a:r>
            <a:r>
              <a:rPr lang="it-IT" baseline="0" dirty="0" err="1" smtClean="0"/>
              <a:t>human</a:t>
            </a:r>
            <a:r>
              <a:rPr lang="it-IT" baseline="0" dirty="0" smtClean="0"/>
              <a:t> position, una forma intermedia tra le prime 2. per quanto concerne l’immobilizzazione si ricorre sempre ad una delle 3 posizioni. Una volta alcune scuole usavano la prima posizione , giustificando questa scelta con la possibilità che la seconda posizione accentui la coxa valga </a:t>
            </a:r>
            <a:r>
              <a:rPr lang="it-IT" baseline="0" dirty="0" err="1" smtClean="0"/>
              <a:t>antiversa</a:t>
            </a:r>
            <a:r>
              <a:rPr lang="it-IT" baseline="0" dirty="0" smtClean="0"/>
              <a:t> , per anomala sollecitazione dei nuclei di accrescimento del grande trocantere e dell’epifisi prossimale del femore. Noi preferivamo invece la seconda posizione in quanto, pur ammettendo questa possibile complicanza , la riteniamo molto meno traumatizzante per i componenti articolari. In ogni caso il trattamento complessivo in gesso dura 3-4 mesi, dopo i quali si procede con tutori.</a:t>
            </a:r>
          </a:p>
          <a:p>
            <a:r>
              <a:rPr lang="it-IT" baseline="0" dirty="0" smtClean="0"/>
              <a:t>Altri preferiscono dopo la riduzione una serie di gessi, </a:t>
            </a:r>
            <a:r>
              <a:rPr lang="it-IT" sz="1200" b="0" i="0" kern="1200" dirty="0" smtClean="0">
                <a:solidFill>
                  <a:schemeClr val="tx1"/>
                </a:solidFill>
                <a:latin typeface="+mn-lt"/>
                <a:ea typeface="+mn-ea"/>
                <a:cs typeface="+mn-cs"/>
              </a:rPr>
              <a:t>rinnovati con una cadenza mensile ed eseguiti tutti con una leggera narcosi, fino alla normalizzazione ed alla stabilizzazione della riduzione.</a:t>
            </a:r>
          </a:p>
          <a:p>
            <a:r>
              <a:rPr lang="it-IT" sz="1200" b="0" i="0" kern="1200" dirty="0" smtClean="0">
                <a:solidFill>
                  <a:schemeClr val="tx1"/>
                </a:solidFill>
                <a:latin typeface="+mn-lt"/>
                <a:ea typeface="+mn-ea"/>
                <a:cs typeface="+mn-cs"/>
              </a:rPr>
              <a:t>Dopo questa serie di gessi, quando la situazione è stabile e non vi sono più alti rischi di </a:t>
            </a:r>
            <a:r>
              <a:rPr lang="it-IT" sz="1200" b="0" i="0" kern="1200" dirty="0" err="1" smtClean="0">
                <a:solidFill>
                  <a:schemeClr val="tx1"/>
                </a:solidFill>
                <a:latin typeface="+mn-lt"/>
                <a:ea typeface="+mn-ea"/>
                <a:cs typeface="+mn-cs"/>
              </a:rPr>
              <a:t>rilussazione</a:t>
            </a:r>
            <a:r>
              <a:rPr lang="it-IT" sz="1200" b="0" i="0" kern="1200" dirty="0" smtClean="0">
                <a:solidFill>
                  <a:schemeClr val="tx1"/>
                </a:solidFill>
                <a:latin typeface="+mn-lt"/>
                <a:ea typeface="+mn-ea"/>
                <a:cs typeface="+mn-cs"/>
              </a:rPr>
              <a:t>, si mantiene la situazione raggiunta facendo indossare uno dei tutori amovibili sopra descritti, fino alla guarigione completa,che talvolta può arrivare anche intorno ai 18-24 mesi di vita</a:t>
            </a:r>
          </a:p>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37</a:t>
            </a:fld>
            <a:endParaRPr lang="it-IT"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Nei casi di instabilità della riduzione o quando non si riesce ad ottenere la riduzione a causa di interposizioni si ricorre alla riduzione chirurgica. È un intervento molto delicato, in quanto deve assolutamente rispettare tutte le strutture cartilaginee(compreso il </a:t>
            </a:r>
            <a:r>
              <a:rPr lang="it-IT" dirty="0" err="1" smtClean="0"/>
              <a:t>limbus</a:t>
            </a:r>
            <a:r>
              <a:rPr lang="it-IT" dirty="0" smtClean="0"/>
              <a:t>)</a:t>
            </a:r>
            <a:r>
              <a:rPr lang="it-IT" baseline="0" dirty="0" smtClean="0"/>
              <a:t> dalle quali dipende il successivo sviluppo dell’anca, che prevede l’apertura della capsula, il </a:t>
            </a:r>
            <a:r>
              <a:rPr lang="it-IT" baseline="0" dirty="0" err="1" smtClean="0"/>
              <a:t>release</a:t>
            </a:r>
            <a:r>
              <a:rPr lang="it-IT" baseline="0" dirty="0" smtClean="0"/>
              <a:t> dello psoas e la rimozione di eventuali ostacoli alla riduzione. Dopo l’interveto l’anca va immobilizzata in gesso, cosi come descritto prima.</a:t>
            </a:r>
          </a:p>
          <a:p>
            <a:pPr eaLnBrk="1" hangingPunct="1">
              <a:spcBef>
                <a:spcPct val="0"/>
              </a:spcBef>
            </a:pPr>
            <a:r>
              <a:rPr lang="it-IT" baseline="0" dirty="0" smtClean="0"/>
              <a:t>Anche in questa evenienza , dopo l’apparecchio gessato va applicato un tutore da portare giorno e notte </a:t>
            </a:r>
            <a:r>
              <a:rPr lang="it-IT" baseline="0" dirty="0" err="1" smtClean="0"/>
              <a:t>er</a:t>
            </a:r>
            <a:r>
              <a:rPr lang="it-IT" baseline="0" dirty="0" smtClean="0"/>
              <a:t> almeno 2-3 mesi. Successivamente il tutore si mantiene durante la notte prolungandone l’uso fino alla guarigione. Precisiamo che nella </a:t>
            </a:r>
            <a:r>
              <a:rPr lang="it-IT" baseline="0" dirty="0" err="1" smtClean="0"/>
              <a:t>lca</a:t>
            </a:r>
            <a:r>
              <a:rPr lang="it-IT" baseline="0" dirty="0" smtClean="0"/>
              <a:t> si po’ parlare di guarigione quando si vedrà all’esame </a:t>
            </a:r>
            <a:r>
              <a:rPr lang="it-IT" baseline="0" dirty="0" err="1" smtClean="0"/>
              <a:t>radgiografico</a:t>
            </a:r>
            <a:r>
              <a:rPr lang="it-IT" baseline="0" dirty="0" smtClean="0"/>
              <a:t> che i componenti articolari dell’anca avranno fra loro rapporti normali e morfologia normale , con </a:t>
            </a:r>
            <a:r>
              <a:rPr lang="it-IT" baseline="0" dirty="0" err="1" smtClean="0"/>
              <a:t>agolo</a:t>
            </a:r>
            <a:r>
              <a:rPr lang="it-IT" baseline="0" dirty="0" smtClean="0"/>
              <a:t> </a:t>
            </a:r>
            <a:r>
              <a:rPr lang="it-IT" baseline="0" dirty="0" err="1" smtClean="0"/>
              <a:t>cervico</a:t>
            </a:r>
            <a:r>
              <a:rPr lang="it-IT" baseline="0" dirty="0" smtClean="0"/>
              <a:t> </a:t>
            </a:r>
            <a:r>
              <a:rPr lang="it-IT" baseline="0" dirty="0" err="1" smtClean="0"/>
              <a:t>diafisario</a:t>
            </a:r>
            <a:r>
              <a:rPr lang="it-IT" baseline="0" dirty="0" smtClean="0"/>
              <a:t> nei </a:t>
            </a:r>
            <a:r>
              <a:rPr lang="it-IT" baseline="0" dirty="0" err="1" smtClean="0"/>
              <a:t>liiti</a:t>
            </a:r>
            <a:r>
              <a:rPr lang="it-IT" baseline="0" dirty="0" smtClean="0"/>
              <a:t> della </a:t>
            </a:r>
            <a:r>
              <a:rPr lang="it-IT" baseline="0" dirty="0" err="1" smtClean="0"/>
              <a:t>nroma</a:t>
            </a:r>
            <a:r>
              <a:rPr lang="it-IT" baseline="0" dirty="0" smtClean="0"/>
              <a:t> ovviamente in rapporto all’età del </a:t>
            </a:r>
            <a:r>
              <a:rPr lang="it-IT" baseline="0" dirty="0" err="1" smtClean="0"/>
              <a:t>pz</a:t>
            </a:r>
            <a:r>
              <a:rPr lang="it-IT" baseline="0" dirty="0" smtClean="0"/>
              <a:t>.</a:t>
            </a:r>
          </a:p>
          <a:p>
            <a:pPr eaLnBrk="1" hangingPunct="1">
              <a:spcBef>
                <a:spcPct val="0"/>
              </a:spcBef>
            </a:pPr>
            <a:r>
              <a:rPr lang="it-IT" baseline="0" dirty="0" smtClean="0"/>
              <a:t>La funzione </a:t>
            </a:r>
            <a:r>
              <a:rPr lang="it-IT" baseline="0" dirty="0" err="1" smtClean="0"/>
              <a:t>dEL</a:t>
            </a:r>
            <a:r>
              <a:rPr lang="it-IT" baseline="0" dirty="0" smtClean="0"/>
              <a:t> tutore è mantenere l’anca centrata, consentendo piccoli </a:t>
            </a:r>
            <a:r>
              <a:rPr lang="it-IT" baseline="0" dirty="0" err="1" smtClean="0"/>
              <a:t>movmenti</a:t>
            </a:r>
            <a:r>
              <a:rPr lang="it-IT" baseline="0" dirty="0" smtClean="0"/>
              <a:t> in grado di produrre sollecitazioni meccaniche </a:t>
            </a:r>
            <a:r>
              <a:rPr lang="it-IT" baseline="0" dirty="0" err="1" smtClean="0"/>
              <a:t>concetriche</a:t>
            </a:r>
            <a:r>
              <a:rPr lang="it-IT" baseline="0" dirty="0" smtClean="0"/>
              <a:t> e </a:t>
            </a:r>
            <a:r>
              <a:rPr lang="it-IT" baseline="0" dirty="0" err="1" smtClean="0"/>
              <a:t>unformi</a:t>
            </a:r>
            <a:r>
              <a:rPr lang="it-IT" baseline="0" dirty="0" smtClean="0"/>
              <a:t> tra testa e cotile che, come detto prima, favorisce il </a:t>
            </a:r>
            <a:r>
              <a:rPr lang="it-IT" baseline="0" dirty="0" err="1" smtClean="0"/>
              <a:t>ormale</a:t>
            </a:r>
            <a:r>
              <a:rPr lang="it-IT" baseline="0" dirty="0" smtClean="0"/>
              <a:t> sviluppo di detti componenti articolari.</a:t>
            </a:r>
            <a:r>
              <a:rPr lang="it-IT" sz="1200" b="0" i="0" kern="1200" dirty="0" smtClean="0">
                <a:solidFill>
                  <a:schemeClr val="tx1"/>
                </a:solidFill>
                <a:latin typeface="+mn-lt"/>
                <a:ea typeface="+mn-ea"/>
                <a:cs typeface="+mn-cs"/>
              </a:rPr>
              <a:t> Diverso il criterio delle bretelle di </a:t>
            </a:r>
            <a:r>
              <a:rPr lang="it-IT" sz="1200" b="0" i="0" kern="1200" dirty="0" err="1" smtClean="0">
                <a:solidFill>
                  <a:schemeClr val="tx1"/>
                </a:solidFill>
                <a:latin typeface="+mn-lt"/>
                <a:ea typeface="+mn-ea"/>
                <a:cs typeface="+mn-cs"/>
              </a:rPr>
              <a:t>Pavlik</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bretelline</a:t>
            </a:r>
            <a:r>
              <a:rPr lang="it-IT" sz="1200" b="0" i="0" kern="1200" dirty="0" smtClean="0">
                <a:solidFill>
                  <a:schemeClr val="tx1"/>
                </a:solidFill>
                <a:latin typeface="+mn-lt"/>
                <a:ea typeface="+mn-ea"/>
                <a:cs typeface="+mn-cs"/>
              </a:rPr>
              <a:t> molto simili a quelle tradizionali tirolesi, con due anelli metallici in cui infilare le gambe: il bambino può compiere una serie di movimenti </a:t>
            </a:r>
            <a:r>
              <a:rPr lang="it-IT" sz="1200" b="0" i="0" kern="1200" dirty="0" err="1" smtClean="0">
                <a:solidFill>
                  <a:schemeClr val="tx1"/>
                </a:solidFill>
                <a:latin typeface="+mn-lt"/>
                <a:ea typeface="+mn-ea"/>
                <a:cs typeface="+mn-cs"/>
              </a:rPr>
              <a:t>autocorrettivi</a:t>
            </a:r>
            <a:r>
              <a:rPr lang="it-IT" sz="1200" b="0" i="0" kern="1200" dirty="0" smtClean="0">
                <a:solidFill>
                  <a:schemeClr val="tx1"/>
                </a:solidFill>
                <a:latin typeface="+mn-lt"/>
                <a:ea typeface="+mn-ea"/>
                <a:cs typeface="+mn-cs"/>
              </a:rPr>
              <a:t> che fanno rientrare poco per volta la testa del femore.</a:t>
            </a: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38</a:t>
            </a:fld>
            <a:endParaRPr lang="it-IT"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smtClean="0"/>
              <a:t>L’approccio chirurgico ai giorni nostri è quasi completamente abbandonato grazie al perfezionamento delle già discusse tecniche diagnostiche e va riservato a pazienti più grandi, quando l’unica opzione terapeutica possibile è un osteotomia di bacino e/o di femore secondo una delle numerose tecniche proposte nel corso degli anni da vari autori.</a:t>
            </a:r>
            <a:br>
              <a:rPr lang="it-IT" smtClean="0"/>
            </a:br>
            <a:r>
              <a:rPr lang="it-IT" smtClean="0"/>
              <a:t>L </a:t>
            </a:r>
            <a:r>
              <a:rPr lang="it-IT" dirty="0" smtClean="0"/>
              <a:t>acetabolo ha la possibilità, nelle </a:t>
            </a:r>
            <a:r>
              <a:rPr lang="it-IT" dirty="0" err="1" smtClean="0"/>
              <a:t>lca</a:t>
            </a:r>
            <a:r>
              <a:rPr lang="it-IT" dirty="0" smtClean="0"/>
              <a:t>, di svilupparsi sino all’</a:t>
            </a:r>
            <a:r>
              <a:rPr lang="it-IT" dirty="0" err="1" smtClean="0"/>
              <a:t>eta</a:t>
            </a:r>
            <a:r>
              <a:rPr lang="it-IT" dirty="0" smtClean="0"/>
              <a:t> di 4-5 anni, a patto</a:t>
            </a:r>
            <a:r>
              <a:rPr lang="it-IT" baseline="0" dirty="0" smtClean="0"/>
              <a:t> che la lussazione sia stata ridotta . Dopo questa età esistono difficoltà riduttive notevoli e si determinano rigidità articolari. Nei casi inveterati si può facilitare l riduzione ricorrendo ad ampie </a:t>
            </a:r>
            <a:r>
              <a:rPr lang="it-IT" baseline="0" dirty="0" err="1" smtClean="0"/>
              <a:t>miotenotomie</a:t>
            </a:r>
            <a:r>
              <a:rPr lang="it-IT" baseline="0" dirty="0" smtClean="0"/>
              <a:t> ed accorciando il femore , con interventi di </a:t>
            </a:r>
            <a:r>
              <a:rPr lang="it-IT" baseline="0" dirty="0" err="1" smtClean="0"/>
              <a:t>tettoplastica</a:t>
            </a:r>
            <a:r>
              <a:rPr lang="it-IT" baseline="0" dirty="0" smtClean="0"/>
              <a:t> ed osteotomie di bacino (tipo </a:t>
            </a:r>
            <a:r>
              <a:rPr lang="it-IT" baseline="0" dirty="0" err="1" smtClean="0"/>
              <a:t>salter</a:t>
            </a:r>
            <a:r>
              <a:rPr lang="it-IT" baseline="0" dirty="0" smtClean="0"/>
              <a:t> e chiari) si cerca di ovviare al mancato sviluppo </a:t>
            </a:r>
            <a:r>
              <a:rPr lang="it-IT" baseline="0" dirty="0" err="1" smtClean="0"/>
              <a:t>acetabolare</a:t>
            </a:r>
            <a:r>
              <a:rPr lang="it-IT" baseline="0" dirty="0" smtClean="0"/>
              <a:t> .</a:t>
            </a:r>
          </a:p>
          <a:p>
            <a:pPr eaLnBrk="1" hangingPunct="1">
              <a:spcBef>
                <a:spcPct val="0"/>
              </a:spcBef>
            </a:pPr>
            <a:r>
              <a:rPr lang="it-IT" baseline="0" dirty="0" smtClean="0"/>
              <a:t>Gli interventi di </a:t>
            </a:r>
            <a:r>
              <a:rPr lang="it-IT" baseline="0" dirty="0" err="1" smtClean="0"/>
              <a:t>tettoplastica</a:t>
            </a:r>
            <a:r>
              <a:rPr lang="it-IT" baseline="0" dirty="0" smtClean="0"/>
              <a:t> e le osteotomie di bacino sono interventi cosiddetti di salvataggio e vanno riservati solo a quei casi in cui si è certi che l’acetabolo  non ha più nessuna possibilità di sviluppo. L’osteotomia di centramento , che un tempo veniva riservato solo a correggere gli esiti, ormai stabilizzati, della </a:t>
            </a:r>
            <a:r>
              <a:rPr lang="it-IT" baseline="0" dirty="0" err="1" smtClean="0"/>
              <a:t>lca</a:t>
            </a:r>
            <a:r>
              <a:rPr lang="it-IT" baseline="0" dirty="0" smtClean="0"/>
              <a:t>, oggi deve essere intesa come parte integrante del trattamento stesso da inserire  in un determinato momento per espletare un duplice scopo:correggere la deformità o le deformità di uno dei componenti dell’anca e permettere all’altro, se non di migliorare di non deteriorarsi.</a:t>
            </a: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39</a:t>
            </a:fld>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Il rapporto maschi femmine è circa di 1:6. Nella metà dei casi è bilaterale. Quasi tutte le razze, ad esclusione di quella nera sono colpite. La razza bianca è</a:t>
            </a:r>
            <a:r>
              <a:rPr lang="it-IT" baseline="0" dirty="0" smtClean="0"/>
              <a:t> maggiormente colpita rispetto l’asiatica, con variazioni a seconda delle regioni considerate. In </a:t>
            </a:r>
            <a:r>
              <a:rPr lang="it-IT" baseline="0" dirty="0" err="1" smtClean="0"/>
              <a:t>italia</a:t>
            </a:r>
            <a:r>
              <a:rPr lang="it-IT" baseline="0" dirty="0" smtClean="0"/>
              <a:t> è </a:t>
            </a:r>
            <a:r>
              <a:rPr lang="it-IT" baseline="0" dirty="0" err="1" smtClean="0"/>
              <a:t>magiormente</a:t>
            </a:r>
            <a:r>
              <a:rPr lang="it-IT" baseline="0" dirty="0" smtClean="0"/>
              <a:t> presente nella regione  padana mentre è eccezionale nelle isole. Negli ultimi anni la sua incidenza sembra essere diminuita:ciò potrebbe dipendere dall’utilizzo del pannolino e dal miglioramento delle tecniche di diagnosi precoce(ecografia).</a:t>
            </a:r>
          </a:p>
          <a:p>
            <a:r>
              <a:rPr lang="it-IT" dirty="0" smtClean="0"/>
              <a:t>Nel 2-3% dei neonati, </a:t>
            </a:r>
            <a:r>
              <a:rPr lang="it-IT" b="0" dirty="0" smtClean="0"/>
              <a:t>la testa del femore non collima precisamente con l'acetabolo e il rapporto articolare non è stabile</a:t>
            </a:r>
            <a:r>
              <a:rPr lang="it-IT" dirty="0" smtClean="0"/>
              <a:t>. </a:t>
            </a:r>
          </a:p>
          <a:p>
            <a:r>
              <a:rPr lang="it-IT" dirty="0" smtClean="0"/>
              <a:t>Di solito si tratta di un difetto momentaneo: la cavità non ha finito di svilupparsi e l'acetabolo è 'svasato', c'è un ritardo dell'ossificazione, i legamenti sono ancora deboli. </a:t>
            </a:r>
          </a:p>
          <a:p>
            <a:r>
              <a:rPr lang="it-IT" b="0" dirty="0" smtClean="0"/>
              <a:t>Il difetto si risolverà nel giro di qualche mese, con le opportune terapie.</a:t>
            </a:r>
          </a:p>
          <a:p>
            <a:pPr marL="0" marR="0" indent="0" algn="l" defTabSz="914400" rtl="0" eaLnBrk="0" fontAlgn="base" latinLnBrk="0" hangingPunct="0">
              <a:lnSpc>
                <a:spcPct val="100000"/>
              </a:lnSpc>
              <a:spcBef>
                <a:spcPct val="30000"/>
              </a:spcBef>
              <a:spcAft>
                <a:spcPct val="0"/>
              </a:spcAft>
              <a:buClrTx/>
              <a:buSzTx/>
              <a:buFontTx/>
              <a:buNone/>
              <a:tabLst/>
              <a:defRPr/>
            </a:pPr>
            <a:r>
              <a:rPr lang="it-IT" dirty="0" smtClean="0"/>
              <a:t>L'importante è che il bambino tenga sempre le </a:t>
            </a:r>
            <a:r>
              <a:rPr lang="it-IT" dirty="0" err="1" smtClean="0"/>
              <a:t>gambine</a:t>
            </a:r>
            <a:r>
              <a:rPr lang="it-IT" dirty="0" smtClean="0"/>
              <a:t> il più possibile divaricate verso l'esterno. nelle popolazioni in cui le mamme sono solite portare i bambini sulle spalle, con le </a:t>
            </a:r>
            <a:r>
              <a:rPr lang="it-IT" dirty="0" err="1" smtClean="0"/>
              <a:t>gambine</a:t>
            </a:r>
            <a:r>
              <a:rPr lang="it-IT" dirty="0" smtClean="0"/>
              <a:t> divaricate, l’incidenza della displasia dell’anca è praticamente assente.   E’ la più frequente malformazione congenita dello scheletro. In Italia è stata descritta con un’incidenza che si aggira intorno al 2-3% della popolazione. La ragione dell’elevata incidenza del lato sinistro può essere spiegata dalla posizione intrauterina del feto, che nella maggior parte dei casi determina un’adduzione dell’anca sinistra da parte del rachide lombosacrale materno</a:t>
            </a:r>
          </a:p>
          <a:p>
            <a:endParaRPr lang="it-IT" dirty="0" smtClean="0"/>
          </a:p>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4</a:t>
            </a:fld>
            <a:endParaRPr 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Nei casi di instabilità della riduzione o quando non si riesce ad ottenere la riduzione a causa di interposizioni si ricorre alla riduzione chirurgica. È un intervento molto delicato, in quanto deve assolutamente rispettare tutte le strutture cartilaginee(compreso il </a:t>
            </a:r>
            <a:r>
              <a:rPr lang="it-IT" dirty="0" err="1" smtClean="0"/>
              <a:t>limbus</a:t>
            </a:r>
            <a:r>
              <a:rPr lang="it-IT" dirty="0" smtClean="0"/>
              <a:t>)</a:t>
            </a:r>
            <a:r>
              <a:rPr lang="it-IT" baseline="0" dirty="0" smtClean="0"/>
              <a:t> dalle quali dipende il successivo sviluppo dell’anca, che prevede l’apertura della capsula, il </a:t>
            </a:r>
            <a:r>
              <a:rPr lang="it-IT" baseline="0" dirty="0" err="1" smtClean="0"/>
              <a:t>release</a:t>
            </a:r>
            <a:r>
              <a:rPr lang="it-IT" baseline="0" dirty="0" smtClean="0"/>
              <a:t> dello psoas e la rimozione di eventuali ostacoli alla riduzione. Dopo l’interveto l’anca va immobilizzata in gesso, cosi come descritto prima.</a:t>
            </a:r>
          </a:p>
          <a:p>
            <a:pPr eaLnBrk="1" hangingPunct="1">
              <a:spcBef>
                <a:spcPct val="0"/>
              </a:spcBef>
            </a:pPr>
            <a:r>
              <a:rPr lang="it-IT" baseline="0" dirty="0" smtClean="0"/>
              <a:t>Anche in questa evenienza , dopo l’apparecchio gessato va applicato </a:t>
            </a:r>
            <a:r>
              <a:rPr lang="it-IT" baseline="0" dirty="0" err="1" smtClean="0"/>
              <a:t>untutore</a:t>
            </a:r>
            <a:r>
              <a:rPr lang="it-IT" baseline="0" dirty="0" smtClean="0"/>
              <a:t> da portare giorno e notte </a:t>
            </a:r>
            <a:r>
              <a:rPr lang="it-IT" baseline="0" dirty="0" err="1" smtClean="0"/>
              <a:t>er</a:t>
            </a:r>
            <a:r>
              <a:rPr lang="it-IT" baseline="0" dirty="0" smtClean="0"/>
              <a:t> almeno 2-3 mesi. Successivamente il tutore si mantiene durante la notte prolungandone l’uso fino alla guarigione. Precisiamo che nella </a:t>
            </a:r>
            <a:r>
              <a:rPr lang="it-IT" baseline="0" dirty="0" err="1" smtClean="0"/>
              <a:t>lca</a:t>
            </a:r>
            <a:r>
              <a:rPr lang="it-IT" baseline="0" dirty="0" smtClean="0"/>
              <a:t> si po’ parlare di guarigione quando si vedrà all’esame </a:t>
            </a:r>
            <a:r>
              <a:rPr lang="it-IT" baseline="0" dirty="0" err="1" smtClean="0"/>
              <a:t>radgiografico</a:t>
            </a:r>
            <a:r>
              <a:rPr lang="it-IT" baseline="0" dirty="0" smtClean="0"/>
              <a:t> che i componenti articolari dell’anca avranno fra loro rapporti normali e morfologia normale , con </a:t>
            </a:r>
            <a:r>
              <a:rPr lang="it-IT" baseline="0" dirty="0" err="1" smtClean="0"/>
              <a:t>agolo</a:t>
            </a:r>
            <a:r>
              <a:rPr lang="it-IT" baseline="0" dirty="0" smtClean="0"/>
              <a:t> </a:t>
            </a:r>
            <a:r>
              <a:rPr lang="it-IT" baseline="0" dirty="0" err="1" smtClean="0"/>
              <a:t>cervico</a:t>
            </a:r>
            <a:r>
              <a:rPr lang="it-IT" baseline="0" dirty="0" smtClean="0"/>
              <a:t> </a:t>
            </a:r>
            <a:r>
              <a:rPr lang="it-IT" baseline="0" dirty="0" err="1" smtClean="0"/>
              <a:t>diafisario</a:t>
            </a:r>
            <a:r>
              <a:rPr lang="it-IT" baseline="0" dirty="0" smtClean="0"/>
              <a:t> nei </a:t>
            </a:r>
            <a:r>
              <a:rPr lang="it-IT" baseline="0" dirty="0" err="1" smtClean="0"/>
              <a:t>liiti</a:t>
            </a:r>
            <a:r>
              <a:rPr lang="it-IT" baseline="0" dirty="0" smtClean="0"/>
              <a:t> della </a:t>
            </a:r>
            <a:r>
              <a:rPr lang="it-IT" baseline="0" dirty="0" err="1" smtClean="0"/>
              <a:t>nroma</a:t>
            </a:r>
            <a:r>
              <a:rPr lang="it-IT" baseline="0" dirty="0" smtClean="0"/>
              <a:t> ovviamente in rapporto all’età del </a:t>
            </a:r>
            <a:r>
              <a:rPr lang="it-IT" baseline="0" dirty="0" err="1" smtClean="0"/>
              <a:t>pz</a:t>
            </a:r>
            <a:r>
              <a:rPr lang="it-IT" baseline="0" dirty="0" smtClean="0"/>
              <a:t>.</a:t>
            </a:r>
          </a:p>
          <a:p>
            <a:pPr eaLnBrk="1" hangingPunct="1">
              <a:spcBef>
                <a:spcPct val="0"/>
              </a:spcBef>
            </a:pPr>
            <a:r>
              <a:rPr lang="it-IT" baseline="0" dirty="0" smtClean="0"/>
              <a:t>La funzione </a:t>
            </a:r>
            <a:r>
              <a:rPr lang="it-IT" baseline="0" dirty="0" err="1" smtClean="0"/>
              <a:t>dle</a:t>
            </a:r>
            <a:r>
              <a:rPr lang="it-IT" baseline="0" dirty="0" smtClean="0"/>
              <a:t> tutore è mantenere l’anca centrata, consentendo piccoli </a:t>
            </a:r>
            <a:r>
              <a:rPr lang="it-IT" baseline="0" dirty="0" err="1" smtClean="0"/>
              <a:t>movmenti</a:t>
            </a:r>
            <a:r>
              <a:rPr lang="it-IT" baseline="0" dirty="0" smtClean="0"/>
              <a:t> in grado di produrre sollecitazioni meccaniche </a:t>
            </a:r>
            <a:r>
              <a:rPr lang="it-IT" baseline="0" dirty="0" err="1" smtClean="0"/>
              <a:t>concetriche</a:t>
            </a:r>
            <a:r>
              <a:rPr lang="it-IT" baseline="0" dirty="0" smtClean="0"/>
              <a:t> e </a:t>
            </a:r>
            <a:r>
              <a:rPr lang="it-IT" baseline="0" dirty="0" err="1" smtClean="0"/>
              <a:t>unformi</a:t>
            </a:r>
            <a:r>
              <a:rPr lang="it-IT" baseline="0" dirty="0" smtClean="0"/>
              <a:t> tra testa e cotile che, come detto prima, favorisce il </a:t>
            </a:r>
            <a:r>
              <a:rPr lang="it-IT" baseline="0" dirty="0" err="1" smtClean="0"/>
              <a:t>ormale</a:t>
            </a:r>
            <a:r>
              <a:rPr lang="it-IT" baseline="0" dirty="0" smtClean="0"/>
              <a:t> sviluppo di detti componenti articolari.</a:t>
            </a:r>
            <a:r>
              <a:rPr lang="it-IT" sz="1200" b="0" i="0" kern="1200" dirty="0" smtClean="0">
                <a:solidFill>
                  <a:schemeClr val="tx1"/>
                </a:solidFill>
                <a:latin typeface="+mn-lt"/>
                <a:ea typeface="+mn-ea"/>
                <a:cs typeface="+mn-cs"/>
              </a:rPr>
              <a:t> Diverso il criterio delle bretelle di </a:t>
            </a:r>
            <a:r>
              <a:rPr lang="it-IT" sz="1200" b="0" i="0" kern="1200" dirty="0" err="1" smtClean="0">
                <a:solidFill>
                  <a:schemeClr val="tx1"/>
                </a:solidFill>
                <a:latin typeface="+mn-lt"/>
                <a:ea typeface="+mn-ea"/>
                <a:cs typeface="+mn-cs"/>
              </a:rPr>
              <a:t>Pavlik</a:t>
            </a:r>
            <a:r>
              <a:rPr lang="it-IT" sz="1200" b="0" i="0" kern="1200" dirty="0" smtClean="0">
                <a:solidFill>
                  <a:schemeClr val="tx1"/>
                </a:solidFill>
                <a:latin typeface="+mn-lt"/>
                <a:ea typeface="+mn-ea"/>
                <a:cs typeface="+mn-cs"/>
              </a:rPr>
              <a:t>, </a:t>
            </a:r>
            <a:r>
              <a:rPr lang="it-IT" sz="1200" b="0" i="0" kern="1200" dirty="0" err="1" smtClean="0">
                <a:solidFill>
                  <a:schemeClr val="tx1"/>
                </a:solidFill>
                <a:latin typeface="+mn-lt"/>
                <a:ea typeface="+mn-ea"/>
                <a:cs typeface="+mn-cs"/>
              </a:rPr>
              <a:t>bretelline</a:t>
            </a:r>
            <a:r>
              <a:rPr lang="it-IT" sz="1200" b="0" i="0" kern="1200" dirty="0" smtClean="0">
                <a:solidFill>
                  <a:schemeClr val="tx1"/>
                </a:solidFill>
                <a:latin typeface="+mn-lt"/>
                <a:ea typeface="+mn-ea"/>
                <a:cs typeface="+mn-cs"/>
              </a:rPr>
              <a:t> molto simili a quelle tradizionali tirolesi, con due anelli metallici in cui infilare le gambe: il bambino può compiere una serie di movimenti </a:t>
            </a:r>
            <a:r>
              <a:rPr lang="it-IT" sz="1200" b="0" i="0" kern="1200" dirty="0" err="1" smtClean="0">
                <a:solidFill>
                  <a:schemeClr val="tx1"/>
                </a:solidFill>
                <a:latin typeface="+mn-lt"/>
                <a:ea typeface="+mn-ea"/>
                <a:cs typeface="+mn-cs"/>
              </a:rPr>
              <a:t>autocorrettivi</a:t>
            </a:r>
            <a:r>
              <a:rPr lang="it-IT" sz="1200" b="0" i="0" kern="1200" dirty="0" smtClean="0">
                <a:solidFill>
                  <a:schemeClr val="tx1"/>
                </a:solidFill>
                <a:latin typeface="+mn-lt"/>
                <a:ea typeface="+mn-ea"/>
                <a:cs typeface="+mn-cs"/>
              </a:rPr>
              <a:t> che fanno rientrare poco per volta la testa del femore.</a:t>
            </a: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40</a:t>
            </a:fld>
            <a:endParaRPr lang="it-IT"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41</a:t>
            </a:fld>
            <a:endParaRPr lang="it-IT"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it-IT" dirty="0" smtClean="0"/>
              <a:t>Purtroppo, per motivi economici, soltanto poche regioni effettuano uno screening collettivo nei primi mesi di vita.</a:t>
            </a:r>
          </a:p>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42</a:t>
            </a:fld>
            <a:endParaRPr lang="it-IT"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indipendentemente dal risultato clinico radiografico ottenuto, la </a:t>
            </a:r>
            <a:r>
              <a:rPr lang="it-IT" dirty="0" err="1" smtClean="0"/>
              <a:t>lca</a:t>
            </a:r>
            <a:r>
              <a:rPr lang="it-IT" dirty="0" smtClean="0"/>
              <a:t> esita </a:t>
            </a:r>
            <a:r>
              <a:rPr lang="it-IT" dirty="0" err="1" smtClean="0"/>
              <a:t>inesorabilemnte</a:t>
            </a:r>
            <a:r>
              <a:rPr lang="it-IT" dirty="0" smtClean="0"/>
              <a:t> in una precoce insorgenza dell’artrosi dell’anca, </a:t>
            </a:r>
            <a:r>
              <a:rPr lang="it-IT" dirty="0" err="1" smtClean="0"/>
              <a:t>probabilemnte</a:t>
            </a:r>
            <a:r>
              <a:rPr lang="it-IT" dirty="0" smtClean="0"/>
              <a:t> </a:t>
            </a:r>
            <a:r>
              <a:rPr lang="it-IT" dirty="0" err="1" smtClean="0"/>
              <a:t>determinat</a:t>
            </a:r>
            <a:r>
              <a:rPr lang="it-IT" dirty="0" smtClean="0"/>
              <a:t> dalle precoci</a:t>
            </a:r>
            <a:r>
              <a:rPr lang="it-IT" baseline="0" dirty="0" smtClean="0"/>
              <a:t> alterazioni che la malattia induce a livello della cartilagine </a:t>
            </a:r>
            <a:r>
              <a:rPr lang="it-IT" baseline="0" dirty="0" err="1" smtClean="0"/>
              <a:t>acetabolare</a:t>
            </a: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43</a:t>
            </a:fld>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r>
              <a:rPr lang="it-IT" dirty="0" smtClean="0"/>
              <a:t>la capacità di un carattere di esprimersi in un certo modo nell'ambito di una certa popolazione è detta </a:t>
            </a:r>
            <a:r>
              <a:rPr lang="it-IT" b="1" dirty="0" smtClean="0"/>
              <a:t>penetranza</a:t>
            </a:r>
            <a:r>
              <a:rPr lang="it-IT" dirty="0" smtClean="0"/>
              <a:t>.</a:t>
            </a:r>
          </a:p>
          <a:p>
            <a:r>
              <a:rPr lang="it-IT" dirty="0" smtClean="0"/>
              <a:t>quella invece di esprimersi nell'individuo stesso è detta </a:t>
            </a:r>
            <a:r>
              <a:rPr lang="it-IT" b="1" dirty="0" smtClean="0"/>
              <a:t>espressività</a:t>
            </a:r>
            <a:r>
              <a:rPr lang="it-IT" dirty="0" smtClean="0"/>
              <a:t>. </a:t>
            </a:r>
          </a:p>
          <a:p>
            <a:r>
              <a:rPr lang="it-IT" dirty="0" smtClean="0"/>
              <a:t>i geni dominanti, che si manifestano in ogni individuo della popolazione che li porta e in ognuno lo fanno nello stesso modo vengono definiti a </a:t>
            </a:r>
            <a:r>
              <a:rPr lang="it-IT" b="1" dirty="0" smtClean="0"/>
              <a:t>penetranza completa</a:t>
            </a:r>
            <a:r>
              <a:rPr lang="it-IT" dirty="0" smtClean="0"/>
              <a:t> ed </a:t>
            </a:r>
            <a:r>
              <a:rPr lang="it-IT" b="1" dirty="0" smtClean="0"/>
              <a:t>espressività costante</a:t>
            </a:r>
            <a:r>
              <a:rPr lang="it-IT" dirty="0" smtClean="0"/>
              <a:t>. tuttavia le cose non sono sempre così semplici. </a:t>
            </a:r>
          </a:p>
          <a:p>
            <a:r>
              <a:rPr lang="it-IT" dirty="0" smtClean="0"/>
              <a:t> </a:t>
            </a:r>
            <a:r>
              <a:rPr lang="it-IT" sz="1200" b="0" i="0" kern="1200" dirty="0" smtClean="0">
                <a:solidFill>
                  <a:schemeClr val="tx1"/>
                </a:solidFill>
                <a:latin typeface="+mn-lt"/>
                <a:ea typeface="+mn-ea"/>
                <a:cs typeface="+mn-cs"/>
              </a:rPr>
              <a:t>La </a:t>
            </a:r>
            <a:r>
              <a:rPr lang="it-IT" sz="1200" b="1" i="0" kern="1200" dirty="0" smtClean="0">
                <a:solidFill>
                  <a:schemeClr val="tx1"/>
                </a:solidFill>
                <a:latin typeface="+mn-lt"/>
                <a:ea typeface="+mn-ea"/>
                <a:cs typeface="+mn-cs"/>
              </a:rPr>
              <a:t>penetranza incompleta</a:t>
            </a:r>
            <a:r>
              <a:rPr lang="it-IT" sz="1200" b="0" i="0" kern="1200" dirty="0" smtClean="0">
                <a:solidFill>
                  <a:schemeClr val="tx1"/>
                </a:solidFill>
                <a:latin typeface="+mn-lt"/>
                <a:ea typeface="+mn-ea"/>
                <a:cs typeface="+mn-cs"/>
              </a:rPr>
              <a:t> è un caso limite dell‘ </a:t>
            </a:r>
            <a:r>
              <a:rPr lang="it-IT" sz="1200" b="0" i="0" u="none" strike="noStrike" kern="1200" dirty="0" smtClean="0">
                <a:solidFill>
                  <a:schemeClr val="tx1"/>
                </a:solidFill>
                <a:latin typeface="+mn-lt"/>
                <a:ea typeface="+mn-ea"/>
                <a:cs typeface="+mn-cs"/>
              </a:rPr>
              <a:t>espressività variabile</a:t>
            </a:r>
            <a:r>
              <a:rPr lang="it-IT" sz="1200" b="0" i="0" kern="1200" dirty="0" smtClean="0">
                <a:solidFill>
                  <a:schemeClr val="tx1"/>
                </a:solidFill>
                <a:latin typeface="+mn-lt"/>
                <a:ea typeface="+mn-ea"/>
                <a:cs typeface="+mn-cs"/>
              </a:rPr>
              <a:t>, in cui, anche a causa di fattori esterni, in una generazione di individui </a:t>
            </a:r>
            <a:r>
              <a:rPr lang="it-IT" sz="1200" b="0" i="0" u="none" strike="noStrike" kern="1200" dirty="0" smtClean="0">
                <a:solidFill>
                  <a:schemeClr val="tx1"/>
                </a:solidFill>
                <a:latin typeface="+mn-lt"/>
                <a:ea typeface="+mn-ea"/>
                <a:cs typeface="+mn-cs"/>
              </a:rPr>
              <a:t>eterozigoti</a:t>
            </a:r>
            <a:r>
              <a:rPr lang="it-IT" sz="1200" b="0" i="0" kern="1200" dirty="0" smtClean="0">
                <a:solidFill>
                  <a:schemeClr val="tx1"/>
                </a:solidFill>
                <a:latin typeface="+mn-lt"/>
                <a:ea typeface="+mn-ea"/>
                <a:cs typeface="+mn-cs"/>
              </a:rPr>
              <a:t>, alcuni manifestano il fenotipo recessivo, in quanto l'allele dominante non è abbastanza "forte" da poter mascherare l'omologo. Si ritiene</a:t>
            </a:r>
            <a:r>
              <a:rPr lang="it-IT" sz="1200" b="0" i="0" kern="1200" baseline="0" dirty="0" smtClean="0">
                <a:solidFill>
                  <a:schemeClr val="tx1"/>
                </a:solidFill>
                <a:latin typeface="+mn-lt"/>
                <a:ea typeface="+mn-ea"/>
                <a:cs typeface="+mn-cs"/>
              </a:rPr>
              <a:t> che anche fattori esterni, </a:t>
            </a:r>
            <a:r>
              <a:rPr lang="it-IT" sz="1200" b="0" i="0" kern="1200" baseline="0" dirty="0" err="1" smtClean="0">
                <a:solidFill>
                  <a:schemeClr val="tx1"/>
                </a:solidFill>
                <a:latin typeface="+mn-lt"/>
                <a:ea typeface="+mn-ea"/>
                <a:cs typeface="+mn-cs"/>
              </a:rPr>
              <a:t>ambietali</a:t>
            </a:r>
            <a:r>
              <a:rPr lang="it-IT" sz="1200" b="0" i="0" kern="1200" baseline="0" dirty="0" smtClean="0">
                <a:solidFill>
                  <a:schemeClr val="tx1"/>
                </a:solidFill>
                <a:latin typeface="+mn-lt"/>
                <a:ea typeface="+mn-ea"/>
                <a:cs typeface="+mn-cs"/>
              </a:rPr>
              <a:t> possano essere tirati in causa.</a:t>
            </a:r>
          </a:p>
          <a:p>
            <a:pPr eaLnBrk="1" hangingPunct="1">
              <a:spcBef>
                <a:spcPct val="0"/>
              </a:spcBef>
            </a:pPr>
            <a:r>
              <a:rPr lang="it-IT" sz="1200" b="0" i="0" kern="1200" dirty="0" smtClean="0">
                <a:solidFill>
                  <a:schemeClr val="tx1"/>
                </a:solidFill>
                <a:latin typeface="+mn-lt"/>
                <a:ea typeface="+mn-ea"/>
                <a:cs typeface="+mn-cs"/>
              </a:rPr>
              <a:t>È stato ipotizzato - ma non esistono prove scientifiche - che una delle </a:t>
            </a:r>
            <a:r>
              <a:rPr lang="it-IT" sz="1200" b="1" i="0" kern="1200" dirty="0" smtClean="0">
                <a:solidFill>
                  <a:schemeClr val="tx1"/>
                </a:solidFill>
                <a:latin typeface="+mn-lt"/>
                <a:ea typeface="+mn-ea"/>
                <a:cs typeface="+mn-cs"/>
              </a:rPr>
              <a:t>concause </a:t>
            </a:r>
            <a:r>
              <a:rPr lang="it-IT" sz="1200" b="0" i="0" kern="1200" dirty="0" smtClean="0">
                <a:solidFill>
                  <a:schemeClr val="tx1"/>
                </a:solidFill>
                <a:latin typeface="+mn-lt"/>
                <a:ea typeface="+mn-ea"/>
                <a:cs typeface="+mn-cs"/>
              </a:rPr>
              <a:t>della displasia congenita dell'anca sia l'</a:t>
            </a:r>
            <a:r>
              <a:rPr lang="it-IT" sz="1200" b="1" i="0" kern="1200" dirty="0" err="1" smtClean="0">
                <a:solidFill>
                  <a:schemeClr val="tx1"/>
                </a:solidFill>
                <a:latin typeface="+mn-lt"/>
                <a:ea typeface="+mn-ea"/>
                <a:cs typeface="+mn-cs"/>
              </a:rPr>
              <a:t>oligoamnios</a:t>
            </a:r>
            <a:r>
              <a:rPr lang="it-IT" sz="1200" b="0" i="0" kern="1200" dirty="0" smtClean="0">
                <a:solidFill>
                  <a:schemeClr val="tx1"/>
                </a:solidFill>
                <a:latin typeface="+mn-lt"/>
                <a:ea typeface="+mn-ea"/>
                <a:cs typeface="+mn-cs"/>
              </a:rPr>
              <a:t>, cioè lo scarso volume di liquido amniotico: le pareti uterine, in questo caso, avrebbero un effetto costrittivo sul bambino, obbligandolo a tenere gli arti rannicchiati. </a:t>
            </a:r>
          </a:p>
          <a:p>
            <a:pPr eaLnBrk="1" hangingPunct="1">
              <a:spcBef>
                <a:spcPct val="0"/>
              </a:spcBef>
            </a:pP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5</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Attualmente</a:t>
            </a:r>
            <a:r>
              <a:rPr lang="it-IT" baseline="0" dirty="0" smtClean="0"/>
              <a:t> sono 2 le teorie più accreditate:la teoria della displasia </a:t>
            </a:r>
            <a:r>
              <a:rPr lang="it-IT" baseline="0" dirty="0" err="1" smtClean="0"/>
              <a:t>acetabolare</a:t>
            </a:r>
            <a:r>
              <a:rPr lang="it-IT" baseline="0" dirty="0" smtClean="0"/>
              <a:t> e la teoria della lassità capsulo </a:t>
            </a:r>
            <a:r>
              <a:rPr lang="it-IT" baseline="0" dirty="0" err="1" smtClean="0"/>
              <a:t>ligamentosa</a:t>
            </a:r>
            <a:r>
              <a:rPr lang="it-IT" baseline="0" dirty="0" smtClean="0"/>
              <a:t>. </a:t>
            </a:r>
          </a:p>
          <a:p>
            <a:pPr eaLnBrk="1" hangingPunct="1">
              <a:spcBef>
                <a:spcPct val="0"/>
              </a:spcBef>
            </a:pPr>
            <a:r>
              <a:rPr lang="it-IT" baseline="0" dirty="0" smtClean="0"/>
              <a:t>Secondo la teoria della </a:t>
            </a:r>
            <a:r>
              <a:rPr lang="it-IT" b="1" baseline="0" dirty="0" smtClean="0"/>
              <a:t>displasia </a:t>
            </a:r>
            <a:r>
              <a:rPr lang="it-IT" b="1" baseline="0" dirty="0" err="1" smtClean="0"/>
              <a:t>acetabolare</a:t>
            </a:r>
            <a:r>
              <a:rPr lang="it-IT" b="1" baseline="0" dirty="0" smtClean="0"/>
              <a:t> </a:t>
            </a:r>
            <a:r>
              <a:rPr lang="it-IT" baseline="0" dirty="0" smtClean="0"/>
              <a:t>il difetto sarebbe appunto nella cartilagine </a:t>
            </a:r>
            <a:r>
              <a:rPr lang="it-IT" baseline="0" dirty="0" err="1" smtClean="0"/>
              <a:t>acetabolare</a:t>
            </a:r>
            <a:r>
              <a:rPr lang="it-IT" baseline="0" dirty="0" smtClean="0"/>
              <a:t> , meno resistente alle sollecitazioni meccaniche indotte dalla testa femorale, e quindi facilmente deformabile. Tale teoria è accreditata da studi istologici che hanno evidenziato un’irregolare disposizione dei </a:t>
            </a:r>
            <a:r>
              <a:rPr lang="it-IT" baseline="0" dirty="0" err="1" smtClean="0"/>
              <a:t>condroblasti</a:t>
            </a:r>
            <a:r>
              <a:rPr lang="it-IT" baseline="0" dirty="0" smtClean="0"/>
              <a:t> che nella maggior parte dei casi assumono le sembianze di fibroblasti(quindi 2 forme diverse di connettivo)</a:t>
            </a:r>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6</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baseline="0" dirty="0" smtClean="0"/>
              <a:t>Secondo la teoria della </a:t>
            </a:r>
            <a:r>
              <a:rPr lang="it-IT" b="1" baseline="0" dirty="0" smtClean="0"/>
              <a:t>lassità capsulo </a:t>
            </a:r>
            <a:r>
              <a:rPr lang="it-IT" b="1" baseline="0" dirty="0" err="1" smtClean="0"/>
              <a:t>ligamentosa</a:t>
            </a:r>
            <a:r>
              <a:rPr lang="it-IT" b="1" baseline="0" dirty="0" smtClean="0"/>
              <a:t> </a:t>
            </a:r>
            <a:r>
              <a:rPr lang="it-IT" baseline="0" dirty="0" smtClean="0"/>
              <a:t>questa provocherebbe la tendenza alla lussazione dell’epifisi femorale , tuttavia non è stato ancora dimostrato se tale lassità sia la causa o la conseguenza della lussazione della testa.</a:t>
            </a: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7</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Le componenti che dobbiamo valutare nella possibilità di alterazione sono queste nelle fasi che prima abbiamo menzionato</a:t>
            </a:r>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8</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a:buClr>
                <a:schemeClr val="hlink"/>
              </a:buClr>
              <a:buFont typeface="Wingdings" pitchFamily="2" charset="2"/>
              <a:buNone/>
            </a:pPr>
            <a:r>
              <a:rPr lang="it-IT" b="0" dirty="0" smtClean="0"/>
              <a:t>-</a:t>
            </a:r>
            <a:r>
              <a:rPr lang="it-IT" b="1" dirty="0" smtClean="0"/>
              <a:t>Antiversione</a:t>
            </a:r>
            <a:r>
              <a:rPr lang="it-IT" b="1" baseline="0" dirty="0" smtClean="0"/>
              <a:t> del collo </a:t>
            </a:r>
            <a:r>
              <a:rPr lang="it-IT" b="0" baseline="0" dirty="0" smtClean="0"/>
              <a:t>del femore e </a:t>
            </a:r>
            <a:r>
              <a:rPr lang="it-IT" b="0" dirty="0" smtClean="0"/>
              <a:t> anomalie </a:t>
            </a:r>
            <a:r>
              <a:rPr lang="it-IT" b="0" dirty="0" err="1" smtClean="0"/>
              <a:t>morfo-strutturali</a:t>
            </a:r>
            <a:r>
              <a:rPr lang="it-IT" b="0" dirty="0" smtClean="0"/>
              <a:t> della testa femorale determinate da alterazioni della forma e dalla disposizione</a:t>
            </a:r>
            <a:r>
              <a:rPr lang="it-IT" b="0" baseline="0" dirty="0" smtClean="0"/>
              <a:t> </a:t>
            </a:r>
            <a:r>
              <a:rPr lang="it-IT" b="0" dirty="0" smtClean="0"/>
              <a:t>dei </a:t>
            </a:r>
            <a:r>
              <a:rPr lang="it-IT" b="0" dirty="0" err="1" smtClean="0"/>
              <a:t>condrociti</a:t>
            </a:r>
            <a:r>
              <a:rPr lang="it-IT" b="0" dirty="0" smtClean="0"/>
              <a:t> e delle caratteristiche </a:t>
            </a:r>
            <a:r>
              <a:rPr lang="it-IT" b="0" dirty="0" err="1" smtClean="0"/>
              <a:t>biomichimiche</a:t>
            </a:r>
            <a:r>
              <a:rPr lang="it-IT" b="0" dirty="0" smtClean="0"/>
              <a:t> dei </a:t>
            </a:r>
            <a:r>
              <a:rPr lang="it-IT" b="0" dirty="0" err="1" smtClean="0"/>
              <a:t>proteoglicani</a:t>
            </a:r>
            <a:endParaRPr lang="it-IT" b="0" dirty="0" smtClean="0"/>
          </a:p>
          <a:p>
            <a:pPr marL="0" marR="0" indent="0" algn="l" defTabSz="914400" rtl="0" eaLnBrk="0" fontAlgn="base" latinLnBrk="0" hangingPunct="0">
              <a:lnSpc>
                <a:spcPct val="150000"/>
              </a:lnSpc>
              <a:spcBef>
                <a:spcPct val="30000"/>
              </a:spcBef>
              <a:spcAft>
                <a:spcPct val="0"/>
              </a:spcAft>
              <a:buClrTx/>
              <a:buSzTx/>
              <a:buFontTx/>
              <a:buNone/>
              <a:tabLst/>
              <a:defRPr/>
            </a:pPr>
            <a:r>
              <a:rPr lang="it-IT" b="0" dirty="0" smtClean="0">
                <a:solidFill>
                  <a:schemeClr val="tx2"/>
                </a:solidFill>
              </a:rPr>
              <a:t>-</a:t>
            </a:r>
            <a:r>
              <a:rPr lang="it-IT" b="1" dirty="0" smtClean="0">
                <a:solidFill>
                  <a:schemeClr val="tx2"/>
                </a:solidFill>
              </a:rPr>
              <a:t>Presenza di retrazione della capsula anteriore</a:t>
            </a:r>
            <a:r>
              <a:rPr lang="it-IT" b="0" dirty="0" smtClean="0">
                <a:solidFill>
                  <a:schemeClr val="tx2"/>
                </a:solidFill>
              </a:rPr>
              <a:t>(con ispessimento) e di lassità della capsula posteriore-&gt;incostanti</a:t>
            </a:r>
          </a:p>
          <a:p>
            <a:pPr eaLnBrk="1" hangingPunct="1">
              <a:spcBef>
                <a:spcPct val="0"/>
              </a:spcBef>
            </a:pPr>
            <a:r>
              <a:rPr lang="it-IT" dirty="0" smtClean="0"/>
              <a:t>-Presenza di una salienza semicircolare localizzata nella porzione postero-superiore dell’acetabolo (</a:t>
            </a:r>
            <a:r>
              <a:rPr lang="it-IT" dirty="0" err="1" smtClean="0"/>
              <a:t>neo-limbus</a:t>
            </a:r>
            <a:r>
              <a:rPr lang="it-IT" dirty="0" smtClean="0"/>
              <a:t>). Inoltre in questa fase il cotile tende ad aumentare il suo diametro cranio caudale, ovalizzandosi. Ricordiamo che il cotile del bambino </a:t>
            </a:r>
            <a:r>
              <a:rPr lang="it-IT" dirty="0" err="1" smtClean="0"/>
              <a:t>intrinsecamete</a:t>
            </a:r>
            <a:r>
              <a:rPr lang="it-IT" baseline="0" dirty="0" smtClean="0"/>
              <a:t> presenta 2 caratteristiche che lo rendono di per se instabile:scarsa profondità e la presenza di </a:t>
            </a:r>
            <a:r>
              <a:rPr lang="it-IT" baseline="0" dirty="0" err="1" smtClean="0"/>
              <a:t>fibrocarticolagine</a:t>
            </a:r>
            <a:r>
              <a:rPr lang="it-IT" baseline="0" dirty="0" smtClean="0"/>
              <a:t>.</a:t>
            </a:r>
            <a:endParaRPr lang="it-IT" dirty="0" smtClean="0"/>
          </a:p>
        </p:txBody>
      </p:sp>
      <p:sp>
        <p:nvSpPr>
          <p:cNvPr id="54276"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B7C28A-F97F-4A6C-8846-FABF2EEB2634}" type="slidenum">
              <a:rPr lang="it-IT" smtClean="0"/>
              <a:pPr fontAlgn="base">
                <a:spcBef>
                  <a:spcPct val="0"/>
                </a:spcBef>
                <a:spcAft>
                  <a:spcPct val="0"/>
                </a:spcAft>
                <a:defRPr/>
              </a:pPr>
              <a:t>9</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9CFE343F-99A9-4844-953A-312582606390}" type="datetimeFigureOut">
              <a:rPr lang="it-IT"/>
              <a:pPr>
                <a:defRPr/>
              </a:pPr>
              <a:t>03/04/2011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BC6C869-F1DF-48F2-9A21-410AF37D849E}" type="slidenum">
              <a:rPr lang="it-IT"/>
              <a:pPr>
                <a:defRPr/>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DEAEB3C-4179-4131-B253-DFCB6863FA7E}" type="datetimeFigureOut">
              <a:rPr lang="it-IT"/>
              <a:pPr>
                <a:defRPr/>
              </a:pPr>
              <a:t>03/04/2011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04B84EF-9BF8-40AB-9FB1-0595C722AB06}" type="slidenum">
              <a:rPr lang="it-IT"/>
              <a:pPr>
                <a:defRPr/>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375DDBB-E34A-4403-9527-41F2D99E945B}" type="datetimeFigureOut">
              <a:rPr lang="it-IT"/>
              <a:pPr>
                <a:defRPr/>
              </a:pPr>
              <a:t>03/04/2011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CF2C4A1-BA2D-4768-83FC-021827AD9C8E}"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77583B9-CA75-4B2E-864A-5272C1F13E76}" type="datetimeFigureOut">
              <a:rPr lang="it-IT"/>
              <a:pPr>
                <a:defRPr/>
              </a:pPr>
              <a:t>03/04/2011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A8F2378-A48B-4D4C-B723-A70514CB6708}" type="slidenum">
              <a:rPr lang="it-IT"/>
              <a:pPr>
                <a:defRPr/>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361DB39C-2E4E-49F4-81A5-F852444E0798}" type="datetimeFigureOut">
              <a:rPr lang="it-IT"/>
              <a:pPr>
                <a:defRPr/>
              </a:pPr>
              <a:t>03/04/2011</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2087C09-C974-47D5-9013-4053B9DA838C}"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20467372-7AF4-42E8-BF85-0DADA6E10364}" type="datetimeFigureOut">
              <a:rPr lang="it-IT"/>
              <a:pPr>
                <a:defRPr/>
              </a:pPr>
              <a:t>03/04/2011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2353A46-9B68-42FE-93C2-EFFD96E42ECA}" type="slidenum">
              <a:rPr lang="it-IT"/>
              <a:pPr>
                <a:defRPr/>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91C254A9-BE70-49D3-B49A-E6DE21F30340}" type="datetimeFigureOut">
              <a:rPr lang="it-IT"/>
              <a:pPr>
                <a:defRPr/>
              </a:pPr>
              <a:t>03/04/2011</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11D81740-7A75-4F59-B218-BF9B9849562B}" type="slidenum">
              <a:rPr lang="it-IT"/>
              <a:pPr>
                <a:defRPr/>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24C2DB9-5267-46DF-B0C7-1285B3EA880B}" type="datetimeFigureOut">
              <a:rPr lang="it-IT"/>
              <a:pPr>
                <a:defRPr/>
              </a:pPr>
              <a:t>03/04/2011</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473B4CE5-72AF-4EDF-8CB5-AEFA7F680E4A}" type="slidenum">
              <a:rPr lang="it-IT"/>
              <a:pPr>
                <a:defRPr/>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F79448F5-87EF-4BF6-BF76-61E2968E6457}" type="datetimeFigureOut">
              <a:rPr lang="it-IT"/>
              <a:pPr>
                <a:defRPr/>
              </a:pPr>
              <a:t>03/04/2011</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6518B478-42FC-4209-8862-FF93C25B11AE}" type="slidenum">
              <a:rPr lang="it-IT"/>
              <a:pPr>
                <a:defRPr/>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E77A4D3-FF59-4074-B916-FF7C5D1DC910}" type="datetimeFigureOut">
              <a:rPr lang="it-IT"/>
              <a:pPr>
                <a:defRPr/>
              </a:pPr>
              <a:t>03/04/2011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D59161E-2E4B-45DE-BE4C-21B1BE47D5DB}"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BC06918-BD63-4F8D-B3C8-1AC4F16A9B99}" type="datetimeFigureOut">
              <a:rPr lang="it-IT"/>
              <a:pPr>
                <a:defRPr/>
              </a:pPr>
              <a:t>03/04/2011</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CBCB04B-3A39-45D5-9414-11470502B39E}"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7211BCE-FD22-4A18-AFDD-F57595EE2EBF}" type="datetimeFigureOut">
              <a:rPr lang="it-IT"/>
              <a:pPr>
                <a:defRPr/>
              </a:pPr>
              <a:t>03/04/2011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F3FEC0D6-1597-4F62-969E-5B60021B67D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27.jpe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9.jpeg"/></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205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2052" name="Immagine 4" descr="images.jpg"/>
          <p:cNvPicPr>
            <a:picLocks noChangeAspect="1"/>
          </p:cNvPicPr>
          <p:nvPr/>
        </p:nvPicPr>
        <p:blipFill>
          <a:blip r:embed="rId3" cstate="print"/>
          <a:srcRect/>
          <a:stretch>
            <a:fillRect/>
          </a:stretch>
        </p:blipFill>
        <p:spPr bwMode="auto">
          <a:xfrm>
            <a:off x="0" y="404813"/>
            <a:ext cx="1476375" cy="1474787"/>
          </a:xfrm>
          <a:prstGeom prst="rect">
            <a:avLst/>
          </a:prstGeom>
          <a:noFill/>
          <a:ln w="9525">
            <a:noFill/>
            <a:miter lim="800000"/>
            <a:headEnd/>
            <a:tailEnd/>
          </a:ln>
        </p:spPr>
      </p:pic>
      <p:sp>
        <p:nvSpPr>
          <p:cNvPr id="7" name="Rettangolo 6"/>
          <p:cNvSpPr/>
          <p:nvPr/>
        </p:nvSpPr>
        <p:spPr>
          <a:xfrm>
            <a:off x="1331913" y="404813"/>
            <a:ext cx="4572000" cy="1477962"/>
          </a:xfrm>
          <a:prstGeom prst="rect">
            <a:avLst/>
          </a:prstGeom>
        </p:spPr>
        <p:txBody>
          <a:bodyPr>
            <a:spAutoFit/>
          </a:bodyPr>
          <a:lstStyle/>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Università</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Degli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Studi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Catania</a:t>
            </a: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Dipartimento</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a:t>
            </a: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Specialità</a:t>
            </a:r>
            <a:r>
              <a:rPr lang="en-GB" b="1" i="1" dirty="0">
                <a:effectLst>
                  <a:outerShdw blurRad="38100" dist="38100" dir="2700000" algn="tl">
                    <a:srgbClr val="C0C0C0"/>
                  </a:outerShdw>
                </a:effectLst>
                <a:latin typeface="Times New Roman" pitchFamily="18" charset="0"/>
              </a:rPr>
              <a:t> Medico </a:t>
            </a:r>
            <a:r>
              <a:rPr lang="en-GB" b="1" i="1" dirty="0" err="1">
                <a:effectLst>
                  <a:outerShdw blurRad="38100" dist="38100" dir="2700000" algn="tl">
                    <a:srgbClr val="C0C0C0"/>
                  </a:outerShdw>
                </a:effectLst>
                <a:latin typeface="Times New Roman" pitchFamily="18" charset="0"/>
              </a:rPr>
              <a:t>Chirurgiche</a:t>
            </a:r>
            <a:endParaRPr lang="en-GB" b="1" i="1" dirty="0">
              <a:effectLst>
                <a:outerShdw blurRad="38100" dist="38100" dir="2700000" algn="tl">
                  <a:srgbClr val="C0C0C0"/>
                </a:outerShdw>
              </a:effectLst>
              <a:latin typeface="Times New Roman" pitchFamily="18" charset="0"/>
            </a:endParaRP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Sezione</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di</a:t>
            </a:r>
            <a:r>
              <a:rPr lang="en-GB" b="1" i="1" dirty="0">
                <a:effectLst>
                  <a:outerShdw blurRad="38100" dist="38100" dir="2700000" algn="tl">
                    <a:srgbClr val="C0C0C0"/>
                  </a:outerShdw>
                </a:effectLst>
                <a:latin typeface="Times New Roman" pitchFamily="18" charset="0"/>
              </a:rPr>
              <a:t> </a:t>
            </a:r>
            <a:r>
              <a:rPr lang="en-GB" b="1" i="1" dirty="0" err="1">
                <a:effectLst>
                  <a:outerShdw blurRad="38100" dist="38100" dir="2700000" algn="tl">
                    <a:srgbClr val="C0C0C0"/>
                  </a:outerShdw>
                </a:effectLst>
                <a:latin typeface="Times New Roman" pitchFamily="18" charset="0"/>
              </a:rPr>
              <a:t>Ortopedia</a:t>
            </a:r>
            <a:r>
              <a:rPr lang="en-GB" b="1" i="1" dirty="0">
                <a:effectLst>
                  <a:outerShdw blurRad="38100" dist="38100" dir="2700000" algn="tl">
                    <a:srgbClr val="C0C0C0"/>
                  </a:outerShdw>
                </a:effectLst>
                <a:latin typeface="Times New Roman" pitchFamily="18" charset="0"/>
              </a:rPr>
              <a:t> e </a:t>
            </a:r>
            <a:r>
              <a:rPr lang="en-GB" b="1" i="1" dirty="0" err="1">
                <a:effectLst>
                  <a:outerShdw blurRad="38100" dist="38100" dir="2700000" algn="tl">
                    <a:srgbClr val="C0C0C0"/>
                  </a:outerShdw>
                </a:effectLst>
                <a:latin typeface="Times New Roman" pitchFamily="18" charset="0"/>
              </a:rPr>
              <a:t>Traumatologia</a:t>
            </a:r>
            <a:endParaRPr lang="en-GB" b="1" i="1" dirty="0">
              <a:effectLst>
                <a:outerShdw blurRad="38100" dist="38100" dir="2700000" algn="tl">
                  <a:srgbClr val="C0C0C0"/>
                </a:outerShdw>
              </a:effectLst>
              <a:latin typeface="Times New Roman" pitchFamily="18" charset="0"/>
            </a:endParaRPr>
          </a:p>
          <a:p>
            <a:pPr algn="ctr" eaLnBrk="0" fontAlgn="auto" hangingPunct="0">
              <a:spcBef>
                <a:spcPts val="0"/>
              </a:spcBef>
              <a:spcAft>
                <a:spcPts val="0"/>
              </a:spcAft>
              <a:defRPr/>
            </a:pPr>
            <a:r>
              <a:rPr lang="en-GB" b="1" i="1" dirty="0" err="1">
                <a:effectLst>
                  <a:outerShdw blurRad="38100" dist="38100" dir="2700000" algn="tl">
                    <a:srgbClr val="C0C0C0"/>
                  </a:outerShdw>
                </a:effectLst>
                <a:latin typeface="Times New Roman" pitchFamily="18" charset="0"/>
              </a:rPr>
              <a:t>Direttore</a:t>
            </a:r>
            <a:r>
              <a:rPr lang="en-GB" b="1" i="1" dirty="0">
                <a:effectLst>
                  <a:outerShdw blurRad="38100" dist="38100" dir="2700000" algn="tl">
                    <a:srgbClr val="C0C0C0"/>
                  </a:outerShdw>
                </a:effectLst>
                <a:latin typeface="Times New Roman" pitchFamily="18" charset="0"/>
              </a:rPr>
              <a:t>  Prof. G. </a:t>
            </a:r>
            <a:r>
              <a:rPr lang="en-GB" b="1" i="1" dirty="0" err="1">
                <a:effectLst>
                  <a:outerShdw blurRad="38100" dist="38100" dir="2700000" algn="tl">
                    <a:srgbClr val="C0C0C0"/>
                  </a:outerShdw>
                </a:effectLst>
                <a:latin typeface="Times New Roman" pitchFamily="18" charset="0"/>
              </a:rPr>
              <a:t>Sessa</a:t>
            </a:r>
            <a:endParaRPr lang="it-IT" dirty="0">
              <a:latin typeface="+mn-lt"/>
            </a:endParaRPr>
          </a:p>
        </p:txBody>
      </p:sp>
      <p:sp>
        <p:nvSpPr>
          <p:cNvPr id="2055" name="Rettangolo 7"/>
          <p:cNvSpPr>
            <a:spLocks noChangeArrowheads="1"/>
          </p:cNvSpPr>
          <p:nvPr/>
        </p:nvSpPr>
        <p:spPr bwMode="auto">
          <a:xfrm>
            <a:off x="468313" y="2349500"/>
            <a:ext cx="5327650" cy="1446550"/>
          </a:xfrm>
          <a:prstGeom prst="rect">
            <a:avLst/>
          </a:prstGeom>
          <a:noFill/>
          <a:ln w="9525">
            <a:noFill/>
            <a:miter lim="800000"/>
            <a:headEnd/>
            <a:tailEnd/>
          </a:ln>
        </p:spPr>
        <p:txBody>
          <a:bodyPr>
            <a:spAutoFit/>
          </a:bodyPr>
          <a:lstStyle/>
          <a:p>
            <a:r>
              <a:rPr lang="it-IT" sz="4400" b="1" i="1" dirty="0" smtClean="0">
                <a:latin typeface="Calibri" pitchFamily="34" charset="0"/>
                <a:cs typeface="Times New Roman" pitchFamily="18" charset="0"/>
              </a:rPr>
              <a:t>Displasia congenita dell’anca</a:t>
            </a:r>
            <a:endParaRPr lang="it-IT" sz="4400" b="1" dirty="0">
              <a:latin typeface="Calibri" pitchFamily="34" charset="0"/>
              <a:cs typeface="Times New Roman" pitchFamily="18" charset="0"/>
            </a:endParaRPr>
          </a:p>
        </p:txBody>
      </p:sp>
      <p:sp>
        <p:nvSpPr>
          <p:cNvPr id="2056" name="CasellaDiTesto 8"/>
          <p:cNvSpPr txBox="1">
            <a:spLocks noChangeArrowheads="1"/>
          </p:cNvSpPr>
          <p:nvPr/>
        </p:nvSpPr>
        <p:spPr bwMode="auto">
          <a:xfrm>
            <a:off x="0" y="5373688"/>
            <a:ext cx="5651500" cy="830262"/>
          </a:xfrm>
          <a:prstGeom prst="rect">
            <a:avLst/>
          </a:prstGeom>
          <a:noFill/>
          <a:ln w="9525">
            <a:noFill/>
            <a:miter lim="800000"/>
            <a:headEnd/>
            <a:tailEnd/>
          </a:ln>
        </p:spPr>
        <p:txBody>
          <a:bodyPr>
            <a:spAutoFit/>
          </a:bodyPr>
          <a:lstStyle/>
          <a:p>
            <a:r>
              <a:rPr lang="it-IT" sz="2400" b="1" i="1" dirty="0" smtClean="0">
                <a:latin typeface="Calibri" pitchFamily="34" charset="0"/>
              </a:rPr>
              <a:t>Prof. Carlo Prato; </a:t>
            </a:r>
            <a:endParaRPr lang="it-IT" sz="2400" b="1" i="1" dirty="0">
              <a:latin typeface="Calibri" pitchFamily="34" charset="0"/>
            </a:endParaRPr>
          </a:p>
          <a:p>
            <a:r>
              <a:rPr lang="it-IT" sz="2400" b="1" i="1" dirty="0" smtClean="0">
                <a:latin typeface="Calibri" pitchFamily="34" charset="0"/>
              </a:rPr>
              <a:t>Dott. Massimo </a:t>
            </a:r>
            <a:r>
              <a:rPr lang="it-IT" sz="2400" b="1" i="1" dirty="0" err="1">
                <a:latin typeface="Calibri" pitchFamily="34" charset="0"/>
              </a:rPr>
              <a:t>Cassarino</a:t>
            </a:r>
            <a:r>
              <a:rPr lang="it-IT" sz="2400" b="1" i="1" dirty="0">
                <a:latin typeface="Calibri" pitchFamily="34"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ANATOMIA PATOLOGICA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7" name="Text Box 4"/>
          <p:cNvSpPr txBox="1">
            <a:spLocks noChangeArrowheads="1"/>
          </p:cNvSpPr>
          <p:nvPr/>
        </p:nvSpPr>
        <p:spPr bwMode="auto">
          <a:xfrm>
            <a:off x="1043608" y="1772816"/>
            <a:ext cx="7896072"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1)DISPLASIA </a:t>
            </a:r>
            <a:r>
              <a:rPr lang="it-IT" sz="3200" b="1" i="1" dirty="0">
                <a:solidFill>
                  <a:schemeClr val="accent1"/>
                </a:solidFill>
                <a:latin typeface="+mj-lt"/>
              </a:rPr>
              <a:t>E </a:t>
            </a:r>
            <a:r>
              <a:rPr lang="it-IT" sz="3200" b="1" i="1" dirty="0" smtClean="0">
                <a:solidFill>
                  <a:schemeClr val="accent1"/>
                </a:solidFill>
                <a:latin typeface="+mj-lt"/>
              </a:rPr>
              <a:t>PRE-LUSSAZIONE:NEOLIMBUS  </a:t>
            </a:r>
            <a:endParaRPr lang="it-IT" sz="3200" b="1" i="1" dirty="0">
              <a:solidFill>
                <a:schemeClr val="accent1"/>
              </a:solidFill>
              <a:latin typeface="+mj-lt"/>
            </a:endParaRPr>
          </a:p>
        </p:txBody>
      </p:sp>
      <p:pic>
        <p:nvPicPr>
          <p:cNvPr id="9" name="Immagine 8" descr="1.jpg"/>
          <p:cNvPicPr>
            <a:picLocks noChangeAspect="1"/>
          </p:cNvPicPr>
          <p:nvPr/>
        </p:nvPicPr>
        <p:blipFill>
          <a:blip r:embed="rId4" cstate="print"/>
          <a:stretch>
            <a:fillRect/>
          </a:stretch>
        </p:blipFill>
        <p:spPr>
          <a:xfrm>
            <a:off x="2483768" y="2564904"/>
            <a:ext cx="4752528" cy="319639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ANATOMIA PATOLOGICA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9" name="Text Box 4"/>
          <p:cNvSpPr txBox="1">
            <a:spLocks noChangeArrowheads="1"/>
          </p:cNvSpPr>
          <p:nvPr/>
        </p:nvSpPr>
        <p:spPr bwMode="auto">
          <a:xfrm>
            <a:off x="2880728" y="1772816"/>
            <a:ext cx="3498265"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2)SUBLUSSAZIONE  </a:t>
            </a:r>
            <a:endParaRPr lang="it-IT" sz="3200" b="1" i="1" dirty="0">
              <a:solidFill>
                <a:schemeClr val="accent1"/>
              </a:solidFill>
              <a:latin typeface="+mj-lt"/>
            </a:endParaRPr>
          </a:p>
        </p:txBody>
      </p:sp>
      <p:sp>
        <p:nvSpPr>
          <p:cNvPr id="10" name="Text Box 5"/>
          <p:cNvSpPr txBox="1">
            <a:spLocks noChangeArrowheads="1"/>
          </p:cNvSpPr>
          <p:nvPr/>
        </p:nvSpPr>
        <p:spPr bwMode="auto">
          <a:xfrm>
            <a:off x="683568" y="2636912"/>
            <a:ext cx="8460432" cy="3323987"/>
          </a:xfrm>
          <a:prstGeom prst="rect">
            <a:avLst/>
          </a:prstGeom>
          <a:noFill/>
          <a:ln w="9525">
            <a:noFill/>
            <a:miter lim="800000"/>
            <a:headEnd/>
            <a:tailEnd/>
          </a:ln>
          <a:effectLst/>
        </p:spPr>
        <p:txBody>
          <a:bodyPr wrap="square">
            <a:spAutoFit/>
          </a:bodyPr>
          <a:lstStyle/>
          <a:p>
            <a:pPr>
              <a:lnSpc>
                <a:spcPct val="150000"/>
              </a:lnSpc>
            </a:pPr>
            <a:r>
              <a:rPr lang="it-IT" sz="2800" b="1" i="1" dirty="0" smtClean="0">
                <a:latin typeface="+mj-lt"/>
              </a:rPr>
              <a:t>ESTREMO PROSSIMALE DEL FEMORE (TESTA E COLLO)</a:t>
            </a:r>
          </a:p>
          <a:p>
            <a:pPr>
              <a:lnSpc>
                <a:spcPct val="150000"/>
              </a:lnSpc>
            </a:pPr>
            <a:r>
              <a:rPr lang="it-IT" sz="2800" b="1" i="1" dirty="0" smtClean="0">
                <a:latin typeface="+mj-lt"/>
              </a:rPr>
              <a:t>COTILE</a:t>
            </a:r>
          </a:p>
          <a:p>
            <a:pPr>
              <a:lnSpc>
                <a:spcPct val="150000"/>
              </a:lnSpc>
            </a:pPr>
            <a:r>
              <a:rPr lang="it-IT" sz="2800" b="1" i="1" dirty="0" smtClean="0">
                <a:latin typeface="+mj-lt"/>
              </a:rPr>
              <a:t>CAPSULA ARTICOLARE</a:t>
            </a:r>
          </a:p>
          <a:p>
            <a:pPr>
              <a:lnSpc>
                <a:spcPct val="150000"/>
              </a:lnSpc>
            </a:pPr>
            <a:r>
              <a:rPr lang="it-IT" sz="2800" b="1" i="1" dirty="0" smtClean="0">
                <a:latin typeface="+mj-lt"/>
              </a:rPr>
              <a:t>LEGAMENTO ROTONDO</a:t>
            </a:r>
          </a:p>
          <a:p>
            <a:pPr>
              <a:lnSpc>
                <a:spcPct val="150000"/>
              </a:lnSpc>
            </a:pPr>
            <a:r>
              <a:rPr lang="it-IT" sz="2800" b="1" i="1" dirty="0" smtClean="0">
                <a:latin typeface="+mj-lt"/>
              </a:rPr>
              <a:t>PULVINAR</a:t>
            </a:r>
            <a:endParaRPr lang="it-IT" sz="2800" b="1" i="1" dirty="0">
              <a:latin typeface="+mj-lt"/>
            </a:endParaRPr>
          </a:p>
        </p:txBody>
      </p:sp>
      <p:pic>
        <p:nvPicPr>
          <p:cNvPr id="11" name="Immagine 10" descr="sublussazione.jpg"/>
          <p:cNvPicPr>
            <a:picLocks noChangeAspect="1"/>
          </p:cNvPicPr>
          <p:nvPr/>
        </p:nvPicPr>
        <p:blipFill>
          <a:blip r:embed="rId4" cstate="print"/>
          <a:stretch>
            <a:fillRect/>
          </a:stretch>
        </p:blipFill>
        <p:spPr>
          <a:xfrm>
            <a:off x="5148064" y="3356992"/>
            <a:ext cx="2232248" cy="312514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ANATOMIA PATOLOGICA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9" name="Text Box 4"/>
          <p:cNvSpPr txBox="1">
            <a:spLocks noChangeArrowheads="1"/>
          </p:cNvSpPr>
          <p:nvPr/>
        </p:nvSpPr>
        <p:spPr bwMode="auto">
          <a:xfrm>
            <a:off x="2880728" y="1772816"/>
            <a:ext cx="3498265"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2)SUBLUSSAZIONE  </a:t>
            </a:r>
            <a:endParaRPr lang="it-IT" sz="3200" b="1" i="1" dirty="0">
              <a:solidFill>
                <a:schemeClr val="accent1"/>
              </a:solidFill>
              <a:latin typeface="+mj-lt"/>
            </a:endParaRPr>
          </a:p>
        </p:txBody>
      </p:sp>
      <p:sp>
        <p:nvSpPr>
          <p:cNvPr id="10" name="Text Box 5"/>
          <p:cNvSpPr txBox="1">
            <a:spLocks noChangeArrowheads="1"/>
          </p:cNvSpPr>
          <p:nvPr/>
        </p:nvSpPr>
        <p:spPr bwMode="auto">
          <a:xfrm>
            <a:off x="683568" y="2636912"/>
            <a:ext cx="8460432" cy="3323987"/>
          </a:xfrm>
          <a:prstGeom prst="rect">
            <a:avLst/>
          </a:prstGeom>
          <a:noFill/>
          <a:ln w="9525">
            <a:noFill/>
            <a:miter lim="800000"/>
            <a:headEnd/>
            <a:tailEnd/>
          </a:ln>
          <a:effectLst/>
        </p:spPr>
        <p:txBody>
          <a:bodyPr wrap="square">
            <a:spAutoFit/>
          </a:bodyPr>
          <a:lstStyle/>
          <a:p>
            <a:pPr>
              <a:lnSpc>
                <a:spcPct val="150000"/>
              </a:lnSpc>
            </a:pPr>
            <a:r>
              <a:rPr lang="it-IT" sz="2800" b="1" i="1" u="sng" dirty="0" smtClean="0">
                <a:latin typeface="+mj-lt"/>
              </a:rPr>
              <a:t>ESTREMO PROSSIMALE DEL FEMORE (TESTA E COLLO)</a:t>
            </a:r>
          </a:p>
          <a:p>
            <a:pPr>
              <a:lnSpc>
                <a:spcPct val="150000"/>
              </a:lnSpc>
            </a:pPr>
            <a:r>
              <a:rPr lang="it-IT" sz="2800" i="1" dirty="0" smtClean="0">
                <a:latin typeface="+mj-lt"/>
              </a:rPr>
              <a:t>Alterazioni cartilaginee</a:t>
            </a:r>
          </a:p>
          <a:p>
            <a:pPr>
              <a:lnSpc>
                <a:spcPct val="150000"/>
              </a:lnSpc>
            </a:pPr>
            <a:r>
              <a:rPr lang="it-IT" sz="2800" i="1" dirty="0" smtClean="0">
                <a:latin typeface="+mj-lt"/>
              </a:rPr>
              <a:t>Antiversione</a:t>
            </a:r>
          </a:p>
          <a:p>
            <a:pPr>
              <a:lnSpc>
                <a:spcPct val="150000"/>
              </a:lnSpc>
            </a:pPr>
            <a:r>
              <a:rPr lang="it-IT" sz="2800" i="1" dirty="0" err="1" smtClean="0">
                <a:latin typeface="+mj-lt"/>
              </a:rPr>
              <a:t>Valgizzazione</a:t>
            </a:r>
            <a:endParaRPr lang="it-IT" sz="2800" i="1" dirty="0" smtClean="0">
              <a:latin typeface="+mj-lt"/>
            </a:endParaRPr>
          </a:p>
          <a:p>
            <a:pPr>
              <a:lnSpc>
                <a:spcPct val="150000"/>
              </a:lnSpc>
            </a:pPr>
            <a:r>
              <a:rPr lang="it-IT" sz="2800" i="1" dirty="0" smtClean="0">
                <a:latin typeface="+mj-lt"/>
              </a:rPr>
              <a:t>Ritardo comparsa nucleo</a:t>
            </a:r>
          </a:p>
        </p:txBody>
      </p:sp>
      <p:pic>
        <p:nvPicPr>
          <p:cNvPr id="11" name="Immagine 10" descr="sublussazione.jpg"/>
          <p:cNvPicPr>
            <a:picLocks noChangeAspect="1"/>
          </p:cNvPicPr>
          <p:nvPr/>
        </p:nvPicPr>
        <p:blipFill>
          <a:blip r:embed="rId4" cstate="print"/>
          <a:stretch>
            <a:fillRect/>
          </a:stretch>
        </p:blipFill>
        <p:spPr>
          <a:xfrm>
            <a:off x="5148064" y="3356992"/>
            <a:ext cx="2232248" cy="312514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ANATOMIA PATOLOGICA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9" name="Text Box 4"/>
          <p:cNvSpPr txBox="1">
            <a:spLocks noChangeArrowheads="1"/>
          </p:cNvSpPr>
          <p:nvPr/>
        </p:nvSpPr>
        <p:spPr bwMode="auto">
          <a:xfrm>
            <a:off x="2880728" y="1772816"/>
            <a:ext cx="3498265"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2)SUBLUSSAZIONE  </a:t>
            </a:r>
            <a:endParaRPr lang="it-IT" sz="3200" b="1" i="1" dirty="0">
              <a:solidFill>
                <a:schemeClr val="accent1"/>
              </a:solidFill>
              <a:latin typeface="+mj-lt"/>
            </a:endParaRPr>
          </a:p>
        </p:txBody>
      </p:sp>
      <p:sp>
        <p:nvSpPr>
          <p:cNvPr id="10" name="Text Box 5"/>
          <p:cNvSpPr txBox="1">
            <a:spLocks noChangeArrowheads="1"/>
          </p:cNvSpPr>
          <p:nvPr/>
        </p:nvSpPr>
        <p:spPr bwMode="auto">
          <a:xfrm>
            <a:off x="683568" y="2636912"/>
            <a:ext cx="8460432" cy="2677656"/>
          </a:xfrm>
          <a:prstGeom prst="rect">
            <a:avLst/>
          </a:prstGeom>
          <a:noFill/>
          <a:ln w="9525">
            <a:noFill/>
            <a:miter lim="800000"/>
            <a:headEnd/>
            <a:tailEnd/>
          </a:ln>
          <a:effectLst/>
        </p:spPr>
        <p:txBody>
          <a:bodyPr wrap="square">
            <a:spAutoFit/>
          </a:bodyPr>
          <a:lstStyle/>
          <a:p>
            <a:pPr>
              <a:lnSpc>
                <a:spcPct val="150000"/>
              </a:lnSpc>
            </a:pPr>
            <a:r>
              <a:rPr lang="it-IT" sz="2800" b="1" i="1" u="sng" dirty="0" smtClean="0">
                <a:latin typeface="+mj-lt"/>
              </a:rPr>
              <a:t>COTILE</a:t>
            </a:r>
          </a:p>
          <a:p>
            <a:pPr>
              <a:lnSpc>
                <a:spcPct val="150000"/>
              </a:lnSpc>
            </a:pPr>
            <a:r>
              <a:rPr lang="it-IT" sz="2800" i="1" dirty="0" err="1" smtClean="0">
                <a:latin typeface="+mj-lt"/>
              </a:rPr>
              <a:t>Sfuggenza</a:t>
            </a:r>
            <a:r>
              <a:rPr lang="it-IT" sz="2800" i="1" dirty="0" smtClean="0">
                <a:latin typeface="+mj-lt"/>
              </a:rPr>
              <a:t> cotile</a:t>
            </a:r>
          </a:p>
          <a:p>
            <a:pPr>
              <a:lnSpc>
                <a:spcPct val="150000"/>
              </a:lnSpc>
            </a:pPr>
            <a:r>
              <a:rPr lang="it-IT" sz="2800" i="1" dirty="0" smtClean="0">
                <a:latin typeface="+mj-lt"/>
              </a:rPr>
              <a:t>Ipertrofia del </a:t>
            </a:r>
            <a:r>
              <a:rPr lang="it-IT" sz="2800" i="1" dirty="0" err="1" smtClean="0">
                <a:latin typeface="+mj-lt"/>
              </a:rPr>
              <a:t>limbus</a:t>
            </a:r>
            <a:endParaRPr lang="it-IT" sz="2800" i="1" dirty="0" smtClean="0">
              <a:latin typeface="+mj-lt"/>
            </a:endParaRPr>
          </a:p>
          <a:p>
            <a:pPr>
              <a:lnSpc>
                <a:spcPct val="150000"/>
              </a:lnSpc>
            </a:pPr>
            <a:endParaRPr lang="it-IT" sz="2800" i="1" dirty="0" smtClean="0">
              <a:latin typeface="+mj-lt"/>
            </a:endParaRPr>
          </a:p>
        </p:txBody>
      </p:sp>
      <p:pic>
        <p:nvPicPr>
          <p:cNvPr id="11" name="Immagine 10" descr="sublussazione.jpg"/>
          <p:cNvPicPr>
            <a:picLocks noChangeAspect="1"/>
          </p:cNvPicPr>
          <p:nvPr/>
        </p:nvPicPr>
        <p:blipFill>
          <a:blip r:embed="rId4" cstate="print"/>
          <a:stretch>
            <a:fillRect/>
          </a:stretch>
        </p:blipFill>
        <p:spPr>
          <a:xfrm>
            <a:off x="5148064" y="3356992"/>
            <a:ext cx="2232248" cy="312514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ANATOMIA PATOLOGICA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9" name="Text Box 4"/>
          <p:cNvSpPr txBox="1">
            <a:spLocks noChangeArrowheads="1"/>
          </p:cNvSpPr>
          <p:nvPr/>
        </p:nvSpPr>
        <p:spPr bwMode="auto">
          <a:xfrm>
            <a:off x="2880728" y="1772816"/>
            <a:ext cx="3498265"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2)SUBLUSSAZIONE  </a:t>
            </a:r>
            <a:endParaRPr lang="it-IT" sz="3200" b="1" i="1" dirty="0">
              <a:solidFill>
                <a:schemeClr val="accent1"/>
              </a:solidFill>
              <a:latin typeface="+mj-lt"/>
            </a:endParaRPr>
          </a:p>
        </p:txBody>
      </p:sp>
      <p:sp>
        <p:nvSpPr>
          <p:cNvPr id="10" name="Text Box 5"/>
          <p:cNvSpPr txBox="1">
            <a:spLocks noChangeArrowheads="1"/>
          </p:cNvSpPr>
          <p:nvPr/>
        </p:nvSpPr>
        <p:spPr bwMode="auto">
          <a:xfrm>
            <a:off x="683568" y="2636912"/>
            <a:ext cx="8460432" cy="3970318"/>
          </a:xfrm>
          <a:prstGeom prst="rect">
            <a:avLst/>
          </a:prstGeom>
          <a:noFill/>
          <a:ln w="9525">
            <a:noFill/>
            <a:miter lim="800000"/>
            <a:headEnd/>
            <a:tailEnd/>
          </a:ln>
          <a:effectLst/>
        </p:spPr>
        <p:txBody>
          <a:bodyPr wrap="square">
            <a:spAutoFit/>
          </a:bodyPr>
          <a:lstStyle/>
          <a:p>
            <a:pPr>
              <a:lnSpc>
                <a:spcPct val="150000"/>
              </a:lnSpc>
            </a:pPr>
            <a:r>
              <a:rPr lang="it-IT" sz="2800" b="1" i="1" u="sng" dirty="0" smtClean="0">
                <a:latin typeface="+mj-lt"/>
              </a:rPr>
              <a:t>CAPSULA ARTICOLARE</a:t>
            </a:r>
          </a:p>
          <a:p>
            <a:pPr>
              <a:lnSpc>
                <a:spcPct val="150000"/>
              </a:lnSpc>
            </a:pPr>
            <a:r>
              <a:rPr lang="it-IT" sz="2800" i="1" dirty="0" smtClean="0">
                <a:latin typeface="+mj-lt"/>
              </a:rPr>
              <a:t>Retrazione </a:t>
            </a:r>
            <a:r>
              <a:rPr lang="it-IT" sz="2800" i="1" dirty="0" err="1" smtClean="0">
                <a:latin typeface="+mj-lt"/>
              </a:rPr>
              <a:t>ant</a:t>
            </a:r>
            <a:r>
              <a:rPr lang="it-IT" sz="2800" i="1" dirty="0" smtClean="0">
                <a:latin typeface="+mj-lt"/>
              </a:rPr>
              <a:t> + lassità post</a:t>
            </a:r>
          </a:p>
          <a:p>
            <a:pPr>
              <a:lnSpc>
                <a:spcPct val="150000"/>
              </a:lnSpc>
            </a:pPr>
            <a:r>
              <a:rPr lang="it-IT" sz="2800" b="1" i="1" u="sng" dirty="0" smtClean="0">
                <a:latin typeface="+mj-lt"/>
              </a:rPr>
              <a:t>LEGAMENTO ROTONDO</a:t>
            </a:r>
          </a:p>
          <a:p>
            <a:pPr>
              <a:lnSpc>
                <a:spcPct val="150000"/>
              </a:lnSpc>
            </a:pPr>
            <a:r>
              <a:rPr lang="it-IT" sz="2800" i="1" dirty="0" err="1" smtClean="0">
                <a:latin typeface="+mj-lt"/>
              </a:rPr>
              <a:t>ipetrofia</a:t>
            </a:r>
            <a:endParaRPr lang="it-IT" sz="2800" i="1" dirty="0" smtClean="0">
              <a:latin typeface="+mj-lt"/>
            </a:endParaRPr>
          </a:p>
          <a:p>
            <a:pPr>
              <a:lnSpc>
                <a:spcPct val="150000"/>
              </a:lnSpc>
            </a:pPr>
            <a:r>
              <a:rPr lang="it-IT" sz="2800" b="1" i="1" u="sng" dirty="0" smtClean="0">
                <a:latin typeface="+mj-lt"/>
              </a:rPr>
              <a:t>PULVINAR</a:t>
            </a:r>
          </a:p>
          <a:p>
            <a:pPr>
              <a:lnSpc>
                <a:spcPct val="150000"/>
              </a:lnSpc>
            </a:pPr>
            <a:r>
              <a:rPr lang="it-IT" sz="2800" i="1" dirty="0" smtClean="0">
                <a:latin typeface="+mj-lt"/>
              </a:rPr>
              <a:t>ipertrofia</a:t>
            </a:r>
            <a:endParaRPr lang="it-IT" sz="2800" i="1" dirty="0">
              <a:latin typeface="+mj-lt"/>
            </a:endParaRPr>
          </a:p>
        </p:txBody>
      </p:sp>
      <p:pic>
        <p:nvPicPr>
          <p:cNvPr id="11" name="Immagine 10" descr="sublussazione.jpg"/>
          <p:cNvPicPr>
            <a:picLocks noChangeAspect="1"/>
          </p:cNvPicPr>
          <p:nvPr/>
        </p:nvPicPr>
        <p:blipFill>
          <a:blip r:embed="rId4" cstate="print"/>
          <a:stretch>
            <a:fillRect/>
          </a:stretch>
        </p:blipFill>
        <p:spPr>
          <a:xfrm>
            <a:off x="5148064" y="3356992"/>
            <a:ext cx="2232248" cy="312514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ANATOMIA PATOLOGICA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9" name="Text Box 4"/>
          <p:cNvSpPr txBox="1">
            <a:spLocks noChangeArrowheads="1"/>
          </p:cNvSpPr>
          <p:nvPr/>
        </p:nvSpPr>
        <p:spPr bwMode="auto">
          <a:xfrm>
            <a:off x="3467809" y="1772816"/>
            <a:ext cx="2808974"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3)LUSSAZIONE  </a:t>
            </a:r>
            <a:endParaRPr lang="it-IT" sz="3200" b="1" i="1" dirty="0">
              <a:solidFill>
                <a:schemeClr val="accent1"/>
              </a:solidFill>
              <a:latin typeface="+mj-lt"/>
            </a:endParaRPr>
          </a:p>
        </p:txBody>
      </p:sp>
      <p:sp>
        <p:nvSpPr>
          <p:cNvPr id="10" name="Text Box 5"/>
          <p:cNvSpPr txBox="1">
            <a:spLocks noChangeArrowheads="1"/>
          </p:cNvSpPr>
          <p:nvPr/>
        </p:nvSpPr>
        <p:spPr bwMode="auto">
          <a:xfrm>
            <a:off x="683568" y="2636912"/>
            <a:ext cx="8460432" cy="3970318"/>
          </a:xfrm>
          <a:prstGeom prst="rect">
            <a:avLst/>
          </a:prstGeom>
          <a:noFill/>
          <a:ln w="9525">
            <a:noFill/>
            <a:miter lim="800000"/>
            <a:headEnd/>
            <a:tailEnd/>
          </a:ln>
          <a:effectLst/>
        </p:spPr>
        <p:txBody>
          <a:bodyPr wrap="square">
            <a:spAutoFit/>
          </a:bodyPr>
          <a:lstStyle/>
          <a:p>
            <a:pPr>
              <a:lnSpc>
                <a:spcPct val="150000"/>
              </a:lnSpc>
            </a:pPr>
            <a:r>
              <a:rPr lang="it-IT" sz="2800" b="1" i="1" u="sng" dirty="0" smtClean="0">
                <a:latin typeface="+mj-lt"/>
              </a:rPr>
              <a:t>MUSCOLI  </a:t>
            </a:r>
            <a:r>
              <a:rPr lang="it-IT" sz="2800" b="1" i="1" u="sng" dirty="0" smtClean="0">
                <a:solidFill>
                  <a:schemeClr val="bg1"/>
                </a:solidFill>
                <a:latin typeface="+mj-lt"/>
              </a:rPr>
              <a:t>                     </a:t>
            </a:r>
            <a:r>
              <a:rPr lang="it-IT" sz="2800" b="1" i="1" u="sng" dirty="0" smtClean="0">
                <a:latin typeface="+mj-lt"/>
              </a:rPr>
              <a:t>DOCCIA </a:t>
            </a:r>
            <a:r>
              <a:rPr lang="it-IT" sz="2800" b="1" i="1" u="sng" dirty="0" err="1" smtClean="0">
                <a:latin typeface="+mj-lt"/>
              </a:rPr>
              <a:t>DI</a:t>
            </a:r>
            <a:r>
              <a:rPr lang="it-IT" sz="2800" b="1" i="1" u="sng" dirty="0" smtClean="0">
                <a:latin typeface="+mj-lt"/>
              </a:rPr>
              <a:t> MIGRAZIONE</a:t>
            </a:r>
          </a:p>
          <a:p>
            <a:pPr>
              <a:lnSpc>
                <a:spcPct val="150000"/>
              </a:lnSpc>
            </a:pPr>
            <a:r>
              <a:rPr lang="it-IT" sz="2800" b="1" i="1" u="sng" dirty="0" smtClean="0">
                <a:latin typeface="+mj-lt"/>
              </a:rPr>
              <a:t>CAPSULA</a:t>
            </a:r>
          </a:p>
          <a:p>
            <a:pPr>
              <a:lnSpc>
                <a:spcPct val="150000"/>
              </a:lnSpc>
            </a:pPr>
            <a:r>
              <a:rPr lang="it-IT" sz="2800" b="1" i="1" u="sng" dirty="0" smtClean="0">
                <a:latin typeface="+mj-lt"/>
              </a:rPr>
              <a:t>LIGAMENTO TRASVERSO</a:t>
            </a:r>
          </a:p>
          <a:p>
            <a:pPr>
              <a:lnSpc>
                <a:spcPct val="150000"/>
              </a:lnSpc>
            </a:pPr>
            <a:r>
              <a:rPr lang="it-IT" sz="2800" b="1" i="1" u="sng" dirty="0" smtClean="0">
                <a:latin typeface="+mj-lt"/>
              </a:rPr>
              <a:t>LEGAMENTO ROTONDO</a:t>
            </a:r>
          </a:p>
          <a:p>
            <a:pPr>
              <a:lnSpc>
                <a:spcPct val="150000"/>
              </a:lnSpc>
            </a:pPr>
            <a:r>
              <a:rPr lang="it-IT" sz="2800" b="1" i="1" u="sng" dirty="0" smtClean="0">
                <a:latin typeface="+mj-lt"/>
              </a:rPr>
              <a:t>PULVINAR</a:t>
            </a:r>
          </a:p>
          <a:p>
            <a:pPr>
              <a:lnSpc>
                <a:spcPct val="150000"/>
              </a:lnSpc>
            </a:pPr>
            <a:r>
              <a:rPr lang="it-IT" sz="2800" b="1" i="1" u="sng" dirty="0" smtClean="0">
                <a:latin typeface="+mj-lt"/>
              </a:rPr>
              <a:t>LIMBUS</a:t>
            </a:r>
            <a:endParaRPr lang="it-IT" sz="2800" b="1" i="1" u="sng" dirty="0">
              <a:latin typeface="+mj-lt"/>
            </a:endParaRPr>
          </a:p>
        </p:txBody>
      </p:sp>
      <p:pic>
        <p:nvPicPr>
          <p:cNvPr id="11" name="Immagine 10" descr="lussazione.jpg"/>
          <p:cNvPicPr>
            <a:picLocks noChangeAspect="1"/>
          </p:cNvPicPr>
          <p:nvPr/>
        </p:nvPicPr>
        <p:blipFill>
          <a:blip r:embed="rId4" cstate="print"/>
          <a:stretch>
            <a:fillRect/>
          </a:stretch>
        </p:blipFill>
        <p:spPr>
          <a:xfrm>
            <a:off x="5064244" y="3212976"/>
            <a:ext cx="2892132" cy="318134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ANATOMIA PATOLOGICA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9" name="Text Box 4"/>
          <p:cNvSpPr txBox="1">
            <a:spLocks noChangeArrowheads="1"/>
          </p:cNvSpPr>
          <p:nvPr/>
        </p:nvSpPr>
        <p:spPr bwMode="auto">
          <a:xfrm>
            <a:off x="2267744" y="1772816"/>
            <a:ext cx="4996240"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3)LUSSAZIONE  INVETERATA </a:t>
            </a:r>
            <a:endParaRPr lang="it-IT" sz="3200" b="1" i="1" dirty="0">
              <a:solidFill>
                <a:schemeClr val="accent1"/>
              </a:solidFill>
              <a:latin typeface="+mj-lt"/>
            </a:endParaRPr>
          </a:p>
        </p:txBody>
      </p:sp>
      <p:sp>
        <p:nvSpPr>
          <p:cNvPr id="10" name="Text Box 5"/>
          <p:cNvSpPr txBox="1">
            <a:spLocks noChangeArrowheads="1"/>
          </p:cNvSpPr>
          <p:nvPr/>
        </p:nvSpPr>
        <p:spPr bwMode="auto">
          <a:xfrm>
            <a:off x="683568" y="2636912"/>
            <a:ext cx="8460432" cy="1384995"/>
          </a:xfrm>
          <a:prstGeom prst="rect">
            <a:avLst/>
          </a:prstGeom>
          <a:noFill/>
          <a:ln w="9525">
            <a:noFill/>
            <a:miter lim="800000"/>
            <a:headEnd/>
            <a:tailEnd/>
          </a:ln>
          <a:effectLst/>
        </p:spPr>
        <p:txBody>
          <a:bodyPr wrap="square">
            <a:spAutoFit/>
          </a:bodyPr>
          <a:lstStyle/>
          <a:p>
            <a:pPr>
              <a:lnSpc>
                <a:spcPct val="150000"/>
              </a:lnSpc>
            </a:pPr>
            <a:r>
              <a:rPr lang="it-IT" sz="2800" b="1" i="1" u="sng" dirty="0" smtClean="0">
                <a:latin typeface="+mj-lt"/>
              </a:rPr>
              <a:t>MUSCOLI  </a:t>
            </a:r>
            <a:r>
              <a:rPr lang="it-IT" sz="2800" b="1" i="1" u="sng" dirty="0" smtClean="0">
                <a:solidFill>
                  <a:schemeClr val="bg1"/>
                </a:solidFill>
                <a:latin typeface="+mj-lt"/>
              </a:rPr>
              <a:t>     </a:t>
            </a:r>
            <a:endParaRPr lang="it-IT" sz="2800" b="1" i="1" u="sng" dirty="0" smtClean="0">
              <a:latin typeface="+mj-lt"/>
            </a:endParaRPr>
          </a:p>
          <a:p>
            <a:pPr>
              <a:lnSpc>
                <a:spcPct val="150000"/>
              </a:lnSpc>
            </a:pPr>
            <a:r>
              <a:rPr lang="it-IT" sz="2800" b="1" i="1" u="sng" dirty="0" smtClean="0">
                <a:latin typeface="+mj-lt"/>
              </a:rPr>
              <a:t>NEOCOTILE</a:t>
            </a:r>
            <a:endParaRPr lang="it-IT" sz="2800" b="1" i="1" u="sng" dirty="0">
              <a:latin typeface="+mj-lt"/>
            </a:endParaRPr>
          </a:p>
        </p:txBody>
      </p:sp>
      <p:pic>
        <p:nvPicPr>
          <p:cNvPr id="11" name="Immagine 10" descr="lussazione.jpg"/>
          <p:cNvPicPr>
            <a:picLocks noChangeAspect="1"/>
          </p:cNvPicPr>
          <p:nvPr/>
        </p:nvPicPr>
        <p:blipFill>
          <a:blip r:embed="rId4" cstate="print"/>
          <a:stretch>
            <a:fillRect/>
          </a:stretch>
        </p:blipFill>
        <p:spPr>
          <a:xfrm>
            <a:off x="5064244" y="3212976"/>
            <a:ext cx="2892132" cy="318134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DIAGNOSI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8" name="Text Box 4"/>
          <p:cNvSpPr txBox="1">
            <a:spLocks noChangeArrowheads="1"/>
          </p:cNvSpPr>
          <p:nvPr/>
        </p:nvSpPr>
        <p:spPr bwMode="auto">
          <a:xfrm>
            <a:off x="3467809" y="1772816"/>
            <a:ext cx="2574936"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ALLA NASCITA</a:t>
            </a:r>
            <a:endParaRPr lang="it-IT" sz="3200" b="1" i="1" dirty="0">
              <a:solidFill>
                <a:schemeClr val="accent1"/>
              </a:solidFill>
              <a:latin typeface="+mj-lt"/>
            </a:endParaRPr>
          </a:p>
        </p:txBody>
      </p:sp>
      <p:pic>
        <p:nvPicPr>
          <p:cNvPr id="11" name="Immagine 10" descr="manovra di ortolani.jpg"/>
          <p:cNvPicPr>
            <a:picLocks noChangeAspect="1"/>
          </p:cNvPicPr>
          <p:nvPr/>
        </p:nvPicPr>
        <p:blipFill>
          <a:blip r:embed="rId4" cstate="print"/>
          <a:stretch>
            <a:fillRect/>
          </a:stretch>
        </p:blipFill>
        <p:spPr>
          <a:xfrm>
            <a:off x="467544" y="2928937"/>
            <a:ext cx="8291264" cy="3236367"/>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DIAGNOSI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8" name="Text Box 4"/>
          <p:cNvSpPr txBox="1">
            <a:spLocks noChangeArrowheads="1"/>
          </p:cNvSpPr>
          <p:nvPr/>
        </p:nvSpPr>
        <p:spPr bwMode="auto">
          <a:xfrm>
            <a:off x="3467809" y="1772816"/>
            <a:ext cx="2574936"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ALLA NASCITA</a:t>
            </a:r>
            <a:endParaRPr lang="it-IT" sz="3200" b="1" i="1" dirty="0">
              <a:solidFill>
                <a:schemeClr val="accent1"/>
              </a:solidFill>
              <a:latin typeface="+mj-lt"/>
            </a:endParaRPr>
          </a:p>
        </p:txBody>
      </p:sp>
      <p:pic>
        <p:nvPicPr>
          <p:cNvPr id="9" name="Immagine 8" descr="imagesCACVHL29.jpg"/>
          <p:cNvPicPr>
            <a:picLocks noChangeAspect="1"/>
          </p:cNvPicPr>
          <p:nvPr/>
        </p:nvPicPr>
        <p:blipFill>
          <a:blip r:embed="rId4" cstate="print"/>
          <a:stretch>
            <a:fillRect/>
          </a:stretch>
        </p:blipFill>
        <p:spPr>
          <a:xfrm>
            <a:off x="2987824" y="2276873"/>
            <a:ext cx="3269457" cy="3888432"/>
          </a:xfrm>
          <a:prstGeom prst="rect">
            <a:avLst/>
          </a:prstGeom>
          <a:ln>
            <a:solidFill>
              <a:schemeClr val="bg1">
                <a:lumMod val="65000"/>
              </a:schemeClr>
            </a:solidFill>
          </a:ln>
        </p:spPr>
      </p:pic>
      <p:sp>
        <p:nvSpPr>
          <p:cNvPr id="10" name="CasellaDiTesto 9"/>
          <p:cNvSpPr txBox="1"/>
          <p:nvPr/>
        </p:nvSpPr>
        <p:spPr>
          <a:xfrm>
            <a:off x="3779912" y="6237312"/>
            <a:ext cx="1656184" cy="400110"/>
          </a:xfrm>
          <a:prstGeom prst="rect">
            <a:avLst/>
          </a:prstGeom>
          <a:noFill/>
        </p:spPr>
        <p:txBody>
          <a:bodyPr wrap="square" rtlCol="0">
            <a:spAutoFit/>
          </a:bodyPr>
          <a:lstStyle/>
          <a:p>
            <a:r>
              <a:rPr lang="it-IT" sz="2000" b="1" dirty="0" err="1" smtClean="0">
                <a:latin typeface="Arial" pitchFamily="34" charset="0"/>
                <a:cs typeface="Arial" pitchFamily="34" charset="0"/>
              </a:rPr>
              <a:t>Barlow</a:t>
            </a:r>
            <a:r>
              <a:rPr lang="it-IT" sz="2000" b="1" dirty="0" smtClean="0">
                <a:latin typeface="Arial" pitchFamily="34" charset="0"/>
                <a:cs typeface="Arial" pitchFamily="34" charset="0"/>
              </a:rPr>
              <a:t> test</a:t>
            </a:r>
            <a:endParaRPr lang="it-IT"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DIAGNOSI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8" name="Text Box 4"/>
          <p:cNvSpPr txBox="1">
            <a:spLocks noChangeArrowheads="1"/>
          </p:cNvSpPr>
          <p:nvPr/>
        </p:nvSpPr>
        <p:spPr bwMode="auto">
          <a:xfrm>
            <a:off x="1331640" y="1772816"/>
            <a:ext cx="6679337" cy="584775"/>
          </a:xfrm>
          <a:prstGeom prst="rect">
            <a:avLst/>
          </a:prstGeom>
          <a:noFill/>
          <a:ln w="9525">
            <a:noFill/>
            <a:miter lim="800000"/>
            <a:headEnd/>
            <a:tailEnd/>
          </a:ln>
          <a:effectLst/>
        </p:spPr>
        <p:txBody>
          <a:bodyPr wrap="square">
            <a:spAutoFit/>
          </a:bodyPr>
          <a:lstStyle/>
          <a:p>
            <a:r>
              <a:rPr lang="it-IT" sz="3200" b="1" i="1" dirty="0" smtClean="0">
                <a:solidFill>
                  <a:schemeClr val="accent1"/>
                </a:solidFill>
                <a:latin typeface="+mj-lt"/>
              </a:rPr>
              <a:t>ALLA </a:t>
            </a:r>
            <a:r>
              <a:rPr lang="it-IT" sz="3200" b="1" i="1" dirty="0" smtClean="0">
                <a:solidFill>
                  <a:schemeClr val="accent1"/>
                </a:solidFill>
                <a:latin typeface="+mj-lt"/>
              </a:rPr>
              <a:t>NASCITA(FINO AL 6° MESE) </a:t>
            </a:r>
            <a:endParaRPr lang="it-IT" sz="3200" b="1" i="1" dirty="0">
              <a:solidFill>
                <a:schemeClr val="accent1"/>
              </a:solidFill>
              <a:latin typeface="+mj-lt"/>
            </a:endParaRPr>
          </a:p>
        </p:txBody>
      </p:sp>
      <p:pic>
        <p:nvPicPr>
          <p:cNvPr id="9" name="Immagine 8" descr="ancainternetnormale.jpg"/>
          <p:cNvPicPr>
            <a:picLocks noChangeAspect="1"/>
          </p:cNvPicPr>
          <p:nvPr/>
        </p:nvPicPr>
        <p:blipFill>
          <a:blip r:embed="rId4" cstate="print"/>
          <a:stretch>
            <a:fillRect/>
          </a:stretch>
        </p:blipFill>
        <p:spPr>
          <a:xfrm>
            <a:off x="2267744" y="2432304"/>
            <a:ext cx="5157498" cy="387701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7171"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7172"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57200" y="274638"/>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DEFINIZIONE</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8" name="Segnaposto contenuto 2"/>
          <p:cNvSpPr txBox="1">
            <a:spLocks/>
          </p:cNvSpPr>
          <p:nvPr/>
        </p:nvSpPr>
        <p:spPr bwMode="auto">
          <a:xfrm>
            <a:off x="457200" y="2428868"/>
            <a:ext cx="8229600" cy="369729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it-IT" sz="3200" b="1" i="1" dirty="0"/>
          </a:p>
        </p:txBody>
      </p:sp>
      <p:sp>
        <p:nvSpPr>
          <p:cNvPr id="7" name="Text Box 4"/>
          <p:cNvSpPr txBox="1">
            <a:spLocks noChangeArrowheads="1"/>
          </p:cNvSpPr>
          <p:nvPr/>
        </p:nvSpPr>
        <p:spPr bwMode="auto">
          <a:xfrm>
            <a:off x="755576" y="2132856"/>
            <a:ext cx="7863408" cy="3046988"/>
          </a:xfrm>
          <a:prstGeom prst="rect">
            <a:avLst/>
          </a:prstGeom>
          <a:noFill/>
          <a:ln w="9525">
            <a:solidFill>
              <a:schemeClr val="accent1"/>
            </a:solidFill>
            <a:miter lim="800000"/>
            <a:headEnd/>
            <a:tailEnd/>
          </a:ln>
          <a:effectLst/>
        </p:spPr>
        <p:txBody>
          <a:bodyPr wrap="square">
            <a:spAutoFit/>
          </a:bodyPr>
          <a:lstStyle/>
          <a:p>
            <a:r>
              <a:rPr lang="it-IT" sz="3200" dirty="0" smtClean="0">
                <a:latin typeface="+mj-lt"/>
              </a:rPr>
              <a:t>“Anomalie di sviluppo e di forma della articolazione coxo-femorale, con alterazioni </a:t>
            </a:r>
            <a:r>
              <a:rPr lang="it-IT" sz="3200" dirty="0" err="1" smtClean="0">
                <a:latin typeface="+mj-lt"/>
              </a:rPr>
              <a:t>cotiloidee</a:t>
            </a:r>
            <a:r>
              <a:rPr lang="it-IT" sz="3200" dirty="0" smtClean="0">
                <a:latin typeface="+mj-lt"/>
              </a:rPr>
              <a:t>, cefaliche e capsulo-legamentose, che comportano incongruenza articolare che con diversi stadi di gravità portano alla perdita dei normali rapporti articolari”</a:t>
            </a:r>
            <a:endParaRPr lang="it-IT" sz="3200" dirty="0">
              <a:latin typeface="+mj-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DIAGNOSI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10" name="Text Box 4"/>
          <p:cNvSpPr txBox="1">
            <a:spLocks noChangeArrowheads="1"/>
          </p:cNvSpPr>
          <p:nvPr/>
        </p:nvSpPr>
        <p:spPr bwMode="auto">
          <a:xfrm>
            <a:off x="1835696" y="1772816"/>
            <a:ext cx="5733044" cy="584775"/>
          </a:xfrm>
          <a:prstGeom prst="rect">
            <a:avLst/>
          </a:prstGeom>
          <a:noFill/>
          <a:ln w="9525">
            <a:noFill/>
            <a:miter lim="800000"/>
            <a:headEnd/>
            <a:tailEnd/>
          </a:ln>
          <a:effectLst/>
        </p:spPr>
        <p:txBody>
          <a:bodyPr wrap="square">
            <a:spAutoFit/>
          </a:bodyPr>
          <a:lstStyle/>
          <a:p>
            <a:r>
              <a:rPr lang="it-IT" sz="3200" b="1" i="1" dirty="0" smtClean="0">
                <a:solidFill>
                  <a:schemeClr val="accent1"/>
                </a:solidFill>
                <a:latin typeface="+mj-lt"/>
              </a:rPr>
              <a:t>ECOGRAFIA :METODO </a:t>
            </a:r>
            <a:r>
              <a:rPr lang="it-IT" sz="3200" b="1" i="1" dirty="0" err="1" smtClean="0">
                <a:solidFill>
                  <a:schemeClr val="accent1"/>
                </a:solidFill>
                <a:latin typeface="+mj-lt"/>
              </a:rPr>
              <a:t>DI</a:t>
            </a:r>
            <a:r>
              <a:rPr lang="it-IT" sz="3200" b="1" i="1" dirty="0" smtClean="0">
                <a:solidFill>
                  <a:schemeClr val="accent1"/>
                </a:solidFill>
                <a:latin typeface="+mj-lt"/>
              </a:rPr>
              <a:t> GRAF</a:t>
            </a:r>
            <a:endParaRPr lang="it-IT" sz="3200" b="1" i="1" dirty="0">
              <a:solidFill>
                <a:schemeClr val="accent1"/>
              </a:solidFill>
              <a:latin typeface="+mj-lt"/>
            </a:endParaRPr>
          </a:p>
        </p:txBody>
      </p:sp>
      <p:sp>
        <p:nvSpPr>
          <p:cNvPr id="11" name="CasellaDiTesto 10"/>
          <p:cNvSpPr txBox="1"/>
          <p:nvPr/>
        </p:nvSpPr>
        <p:spPr>
          <a:xfrm>
            <a:off x="0" y="2852936"/>
            <a:ext cx="9144000" cy="1143070"/>
          </a:xfrm>
          <a:prstGeom prst="rect">
            <a:avLst/>
          </a:prstGeom>
          <a:noFill/>
        </p:spPr>
        <p:txBody>
          <a:bodyPr wrap="square" rtlCol="0">
            <a:spAutoFit/>
          </a:bodyPr>
          <a:lstStyle/>
          <a:p>
            <a:pPr marL="457200" indent="-457200">
              <a:lnSpc>
                <a:spcPct val="150000"/>
              </a:lnSpc>
              <a:buFont typeface="+mj-lt"/>
              <a:buAutoNum type="arabicPeriod"/>
            </a:pPr>
            <a:r>
              <a:rPr lang="it-IT" sz="2400" dirty="0" smtClean="0">
                <a:latin typeface="+mj-lt"/>
              </a:rPr>
              <a:t>GIUDIZIO MORFOLOGICO(ACETABOLO, MARGINE,CARTILAGINE)</a:t>
            </a:r>
          </a:p>
          <a:p>
            <a:pPr marL="457200" indent="-457200">
              <a:lnSpc>
                <a:spcPct val="150000"/>
              </a:lnSpc>
              <a:buFont typeface="+mj-lt"/>
              <a:buAutoNum type="arabicPeriod"/>
            </a:pPr>
            <a:r>
              <a:rPr lang="it-IT" sz="2400" dirty="0" smtClean="0">
                <a:latin typeface="+mj-lt"/>
              </a:rPr>
              <a:t>GIUDIZIO QUANTITATIVO(ANGOLI ALFA E BETA)</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DIAGNOSI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10" name="Text Box 4"/>
          <p:cNvSpPr txBox="1">
            <a:spLocks noChangeArrowheads="1"/>
          </p:cNvSpPr>
          <p:nvPr/>
        </p:nvSpPr>
        <p:spPr bwMode="auto">
          <a:xfrm>
            <a:off x="1835696" y="1772816"/>
            <a:ext cx="5399620"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ECOGRAFIA :METODO </a:t>
            </a:r>
            <a:r>
              <a:rPr lang="it-IT" sz="3200" b="1" i="1" dirty="0" err="1" smtClean="0">
                <a:solidFill>
                  <a:schemeClr val="accent1"/>
                </a:solidFill>
                <a:latin typeface="+mj-lt"/>
              </a:rPr>
              <a:t>DI</a:t>
            </a:r>
            <a:r>
              <a:rPr lang="it-IT" sz="3200" b="1" i="1" dirty="0" smtClean="0">
                <a:solidFill>
                  <a:schemeClr val="accent1"/>
                </a:solidFill>
                <a:latin typeface="+mj-lt"/>
              </a:rPr>
              <a:t> GRAF</a:t>
            </a:r>
            <a:endParaRPr lang="it-IT" sz="3200" b="1" i="1" dirty="0">
              <a:solidFill>
                <a:schemeClr val="accent1"/>
              </a:solidFill>
              <a:latin typeface="+mj-lt"/>
            </a:endParaRPr>
          </a:p>
        </p:txBody>
      </p:sp>
      <p:sp>
        <p:nvSpPr>
          <p:cNvPr id="11" name="CasellaDiTesto 10"/>
          <p:cNvSpPr txBox="1"/>
          <p:nvPr/>
        </p:nvSpPr>
        <p:spPr>
          <a:xfrm>
            <a:off x="0" y="2276872"/>
            <a:ext cx="9144000" cy="589072"/>
          </a:xfrm>
          <a:prstGeom prst="rect">
            <a:avLst/>
          </a:prstGeom>
          <a:noFill/>
        </p:spPr>
        <p:txBody>
          <a:bodyPr wrap="square" rtlCol="0">
            <a:spAutoFit/>
          </a:bodyPr>
          <a:lstStyle/>
          <a:p>
            <a:pPr marL="457200" indent="-457200" algn="ctr">
              <a:lnSpc>
                <a:spcPct val="150000"/>
              </a:lnSpc>
            </a:pPr>
            <a:r>
              <a:rPr lang="it-IT" sz="2400" dirty="0" smtClean="0">
                <a:latin typeface="+mj-lt"/>
              </a:rPr>
              <a:t>GIUDIZIO QUANTITATIVO(ANGOLI ALFA E BETA)</a:t>
            </a:r>
          </a:p>
        </p:txBody>
      </p:sp>
      <p:pic>
        <p:nvPicPr>
          <p:cNvPr id="12" name="Immagine 11" descr="gra.jpg"/>
          <p:cNvPicPr>
            <a:picLocks noChangeAspect="1"/>
          </p:cNvPicPr>
          <p:nvPr/>
        </p:nvPicPr>
        <p:blipFill>
          <a:blip r:embed="rId4" cstate="print"/>
          <a:stretch>
            <a:fillRect/>
          </a:stretch>
        </p:blipFill>
        <p:spPr>
          <a:xfrm>
            <a:off x="1690992" y="2852936"/>
            <a:ext cx="2016912" cy="2391916"/>
          </a:xfrm>
          <a:prstGeom prst="rect">
            <a:avLst/>
          </a:prstGeom>
        </p:spPr>
      </p:pic>
      <p:pic>
        <p:nvPicPr>
          <p:cNvPr id="13" name="Immagine 12" descr="graec.jpg"/>
          <p:cNvPicPr>
            <a:picLocks noChangeAspect="1"/>
          </p:cNvPicPr>
          <p:nvPr/>
        </p:nvPicPr>
        <p:blipFill>
          <a:blip r:embed="rId5" cstate="print"/>
          <a:stretch>
            <a:fillRect/>
          </a:stretch>
        </p:blipFill>
        <p:spPr>
          <a:xfrm>
            <a:off x="4860032" y="2852936"/>
            <a:ext cx="2636353" cy="2376264"/>
          </a:xfrm>
          <a:prstGeom prst="rect">
            <a:avLst/>
          </a:prstGeom>
        </p:spPr>
      </p:pic>
      <p:sp>
        <p:nvSpPr>
          <p:cNvPr id="14" name="CasellaDiTesto 13"/>
          <p:cNvSpPr txBox="1"/>
          <p:nvPr/>
        </p:nvSpPr>
        <p:spPr>
          <a:xfrm>
            <a:off x="395536" y="5445224"/>
            <a:ext cx="8748464" cy="1477328"/>
          </a:xfrm>
          <a:prstGeom prst="rect">
            <a:avLst/>
          </a:prstGeom>
          <a:noFill/>
        </p:spPr>
        <p:txBody>
          <a:bodyPr wrap="square" rtlCol="0">
            <a:spAutoFit/>
          </a:bodyPr>
          <a:lstStyle/>
          <a:p>
            <a:pPr>
              <a:buFont typeface="Arial" pitchFamily="34" charset="0"/>
              <a:buChar char="•"/>
            </a:pPr>
            <a:r>
              <a:rPr lang="it-IT" b="1" dirty="0" smtClean="0">
                <a:latin typeface="+mj-lt"/>
              </a:rPr>
              <a:t>Linea basale </a:t>
            </a:r>
            <a:r>
              <a:rPr lang="it-IT" dirty="0" smtClean="0">
                <a:latin typeface="+mj-lt"/>
              </a:rPr>
              <a:t>:dall’inserzione della capsula sull’ileo al centro del margine </a:t>
            </a:r>
            <a:r>
              <a:rPr lang="it-IT" dirty="0" err="1" smtClean="0">
                <a:latin typeface="+mj-lt"/>
              </a:rPr>
              <a:t>cotiloideo</a:t>
            </a:r>
            <a:endParaRPr lang="it-IT" dirty="0" smtClean="0">
              <a:latin typeface="+mj-lt"/>
            </a:endParaRPr>
          </a:p>
          <a:p>
            <a:pPr>
              <a:buFont typeface="Arial" pitchFamily="34" charset="0"/>
              <a:buChar char="•"/>
            </a:pPr>
            <a:r>
              <a:rPr lang="it-IT" b="1" dirty="0" smtClean="0">
                <a:latin typeface="+mj-lt"/>
              </a:rPr>
              <a:t>Linea del tetto cartilagineo </a:t>
            </a:r>
            <a:r>
              <a:rPr lang="it-IT" dirty="0" smtClean="0">
                <a:latin typeface="+mj-lt"/>
              </a:rPr>
              <a:t>:dal margine osseo superiore dell’acetabolo al centro del labbro</a:t>
            </a:r>
          </a:p>
          <a:p>
            <a:pPr>
              <a:buFont typeface="Arial" pitchFamily="34" charset="0"/>
              <a:buChar char="•"/>
            </a:pPr>
            <a:r>
              <a:rPr lang="it-IT" b="1" dirty="0" smtClean="0">
                <a:latin typeface="+mj-lt"/>
              </a:rPr>
              <a:t>Linea del tetto osseo </a:t>
            </a:r>
            <a:r>
              <a:rPr lang="it-IT" dirty="0" smtClean="0">
                <a:latin typeface="+mj-lt"/>
              </a:rPr>
              <a:t>:dal margine iliaco inferiore tangenzialmente al margine osseo      superiore dell’acetabolo</a:t>
            </a:r>
          </a:p>
          <a:p>
            <a:endParaRPr lang="it-IT" dirty="0">
              <a:latin typeface="+mj-l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DIAGNOSI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10" name="Text Box 4"/>
          <p:cNvSpPr txBox="1">
            <a:spLocks noChangeArrowheads="1"/>
          </p:cNvSpPr>
          <p:nvPr/>
        </p:nvSpPr>
        <p:spPr bwMode="auto">
          <a:xfrm>
            <a:off x="1835696" y="1772816"/>
            <a:ext cx="5399620"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ECOGRAFIA :METODO </a:t>
            </a:r>
            <a:r>
              <a:rPr lang="it-IT" sz="3200" b="1" i="1" dirty="0" err="1" smtClean="0">
                <a:solidFill>
                  <a:schemeClr val="accent1"/>
                </a:solidFill>
                <a:latin typeface="+mj-lt"/>
              </a:rPr>
              <a:t>DI</a:t>
            </a:r>
            <a:r>
              <a:rPr lang="it-IT" sz="3200" b="1" i="1" dirty="0" smtClean="0">
                <a:solidFill>
                  <a:schemeClr val="accent1"/>
                </a:solidFill>
                <a:latin typeface="+mj-lt"/>
              </a:rPr>
              <a:t> GRAF</a:t>
            </a:r>
            <a:endParaRPr lang="it-IT" sz="3200" b="1" i="1" dirty="0">
              <a:solidFill>
                <a:schemeClr val="accent1"/>
              </a:solidFill>
              <a:latin typeface="+mj-lt"/>
            </a:endParaRPr>
          </a:p>
        </p:txBody>
      </p:sp>
      <p:sp>
        <p:nvSpPr>
          <p:cNvPr id="11" name="CasellaDiTesto 10"/>
          <p:cNvSpPr txBox="1"/>
          <p:nvPr/>
        </p:nvSpPr>
        <p:spPr>
          <a:xfrm>
            <a:off x="0" y="2276872"/>
            <a:ext cx="9144000" cy="589072"/>
          </a:xfrm>
          <a:prstGeom prst="rect">
            <a:avLst/>
          </a:prstGeom>
          <a:noFill/>
        </p:spPr>
        <p:txBody>
          <a:bodyPr wrap="square" rtlCol="0">
            <a:spAutoFit/>
          </a:bodyPr>
          <a:lstStyle/>
          <a:p>
            <a:pPr marL="457200" indent="-457200" algn="ctr">
              <a:lnSpc>
                <a:spcPct val="150000"/>
              </a:lnSpc>
            </a:pPr>
            <a:r>
              <a:rPr lang="it-IT" sz="2400" dirty="0" smtClean="0">
                <a:latin typeface="+mj-lt"/>
              </a:rPr>
              <a:t>GIUDIZIO QUANTITATIVO(ANGOLI ALFA E BETA)</a:t>
            </a:r>
          </a:p>
        </p:txBody>
      </p:sp>
      <p:pic>
        <p:nvPicPr>
          <p:cNvPr id="12" name="Immagine 11" descr="gra.jpg"/>
          <p:cNvPicPr>
            <a:picLocks noChangeAspect="1"/>
          </p:cNvPicPr>
          <p:nvPr/>
        </p:nvPicPr>
        <p:blipFill>
          <a:blip r:embed="rId4" cstate="print"/>
          <a:stretch>
            <a:fillRect/>
          </a:stretch>
        </p:blipFill>
        <p:spPr>
          <a:xfrm>
            <a:off x="1690992" y="2852936"/>
            <a:ext cx="2016912" cy="2391916"/>
          </a:xfrm>
          <a:prstGeom prst="rect">
            <a:avLst/>
          </a:prstGeom>
        </p:spPr>
      </p:pic>
      <p:pic>
        <p:nvPicPr>
          <p:cNvPr id="13" name="Immagine 12" descr="graec.jpg"/>
          <p:cNvPicPr>
            <a:picLocks noChangeAspect="1"/>
          </p:cNvPicPr>
          <p:nvPr/>
        </p:nvPicPr>
        <p:blipFill>
          <a:blip r:embed="rId5" cstate="print"/>
          <a:stretch>
            <a:fillRect/>
          </a:stretch>
        </p:blipFill>
        <p:spPr>
          <a:xfrm>
            <a:off x="4860032" y="2852936"/>
            <a:ext cx="2636353" cy="2376264"/>
          </a:xfrm>
          <a:prstGeom prst="rect">
            <a:avLst/>
          </a:prstGeom>
        </p:spPr>
      </p:pic>
      <p:sp>
        <p:nvSpPr>
          <p:cNvPr id="14" name="CasellaDiTesto 13"/>
          <p:cNvSpPr txBox="1"/>
          <p:nvPr/>
        </p:nvSpPr>
        <p:spPr>
          <a:xfrm>
            <a:off x="395536" y="5445224"/>
            <a:ext cx="8748464" cy="1477328"/>
          </a:xfrm>
          <a:prstGeom prst="rect">
            <a:avLst/>
          </a:prstGeom>
          <a:noFill/>
        </p:spPr>
        <p:txBody>
          <a:bodyPr wrap="square" rtlCol="0">
            <a:spAutoFit/>
          </a:bodyPr>
          <a:lstStyle/>
          <a:p>
            <a:r>
              <a:rPr lang="it-IT" dirty="0" smtClean="0">
                <a:latin typeface="+mj-lt"/>
              </a:rPr>
              <a:t>Alfa &gt;60° anca normale</a:t>
            </a:r>
          </a:p>
          <a:p>
            <a:r>
              <a:rPr lang="it-IT" dirty="0" smtClean="0">
                <a:latin typeface="+mj-lt"/>
              </a:rPr>
              <a:t>Alfa &lt;59° e &gt;43° anca displasica</a:t>
            </a:r>
          </a:p>
          <a:p>
            <a:r>
              <a:rPr lang="it-IT" dirty="0" smtClean="0">
                <a:latin typeface="+mj-lt"/>
              </a:rPr>
              <a:t>Alfa &lt;43° anca lussata </a:t>
            </a:r>
          </a:p>
          <a:p>
            <a:r>
              <a:rPr lang="it-IT" dirty="0" smtClean="0">
                <a:latin typeface="+mj-lt"/>
              </a:rPr>
              <a:t>Beta &gt;77 anche displasiche, &lt;77 anche normali</a:t>
            </a:r>
          </a:p>
          <a:p>
            <a:endParaRPr lang="it-IT" dirty="0">
              <a:latin typeface="+mj-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DIAGNOSI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10" name="Text Box 4"/>
          <p:cNvSpPr txBox="1">
            <a:spLocks noChangeArrowheads="1"/>
          </p:cNvSpPr>
          <p:nvPr/>
        </p:nvSpPr>
        <p:spPr bwMode="auto">
          <a:xfrm>
            <a:off x="2669965" y="1772816"/>
            <a:ext cx="3486211"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PRIMI MESI </a:t>
            </a:r>
            <a:r>
              <a:rPr lang="it-IT" sz="3200" b="1" i="1" dirty="0" err="1" smtClean="0">
                <a:solidFill>
                  <a:schemeClr val="accent1"/>
                </a:solidFill>
                <a:latin typeface="+mj-lt"/>
              </a:rPr>
              <a:t>DI</a:t>
            </a:r>
            <a:r>
              <a:rPr lang="it-IT" sz="3200" b="1" i="1" dirty="0" smtClean="0">
                <a:solidFill>
                  <a:schemeClr val="accent1"/>
                </a:solidFill>
                <a:latin typeface="+mj-lt"/>
              </a:rPr>
              <a:t> VITA</a:t>
            </a:r>
            <a:endParaRPr lang="it-IT" sz="3200" b="1" i="1" dirty="0">
              <a:solidFill>
                <a:schemeClr val="accent1"/>
              </a:solidFill>
              <a:latin typeface="+mj-lt"/>
            </a:endParaRPr>
          </a:p>
        </p:txBody>
      </p:sp>
      <p:sp>
        <p:nvSpPr>
          <p:cNvPr id="15" name="CasellaDiTesto 14"/>
          <p:cNvSpPr txBox="1"/>
          <p:nvPr/>
        </p:nvSpPr>
        <p:spPr>
          <a:xfrm>
            <a:off x="395536" y="2708920"/>
            <a:ext cx="4968552" cy="3416320"/>
          </a:xfrm>
          <a:prstGeom prst="rect">
            <a:avLst/>
          </a:prstGeom>
          <a:noFill/>
        </p:spPr>
        <p:txBody>
          <a:bodyPr wrap="square" rtlCol="0">
            <a:spAutoFit/>
          </a:bodyPr>
          <a:lstStyle/>
          <a:p>
            <a:pPr>
              <a:lnSpc>
                <a:spcPct val="200000"/>
              </a:lnSpc>
              <a:buFont typeface="Arial" pitchFamily="34" charset="0"/>
              <a:buChar char="•"/>
            </a:pPr>
            <a:r>
              <a:rPr lang="it-IT" dirty="0" smtClean="0">
                <a:latin typeface="+mj-lt"/>
              </a:rPr>
              <a:t>ASIMMETRIA PLICHE CUTANEE</a:t>
            </a:r>
          </a:p>
          <a:p>
            <a:pPr>
              <a:lnSpc>
                <a:spcPct val="200000"/>
              </a:lnSpc>
              <a:buFont typeface="Arial" pitchFamily="34" charset="0"/>
              <a:buChar char="•"/>
            </a:pPr>
            <a:r>
              <a:rPr lang="it-IT" dirty="0" smtClean="0">
                <a:latin typeface="+mj-lt"/>
              </a:rPr>
              <a:t>EXTRAROTAZIONE  E ACCORCIAMENTO ARTO</a:t>
            </a:r>
          </a:p>
          <a:p>
            <a:pPr>
              <a:lnSpc>
                <a:spcPct val="200000"/>
              </a:lnSpc>
              <a:buFont typeface="Arial" pitchFamily="34" charset="0"/>
              <a:buChar char="•"/>
            </a:pPr>
            <a:r>
              <a:rPr lang="it-IT" dirty="0" smtClean="0">
                <a:latin typeface="+mj-lt"/>
              </a:rPr>
              <a:t>IPOTONOTROFIA MUSCOLARE</a:t>
            </a:r>
          </a:p>
          <a:p>
            <a:pPr>
              <a:lnSpc>
                <a:spcPct val="200000"/>
              </a:lnSpc>
              <a:buFont typeface="Arial" pitchFamily="34" charset="0"/>
              <a:buChar char="•"/>
            </a:pPr>
            <a:r>
              <a:rPr lang="it-IT" dirty="0" smtClean="0">
                <a:latin typeface="+mj-lt"/>
              </a:rPr>
              <a:t>ORTOLANI E BARLOW NEGATIVI</a:t>
            </a:r>
          </a:p>
          <a:p>
            <a:pPr>
              <a:lnSpc>
                <a:spcPct val="200000"/>
              </a:lnSpc>
              <a:buFont typeface="Arial" pitchFamily="34" charset="0"/>
              <a:buChar char="•"/>
            </a:pPr>
            <a:r>
              <a:rPr lang="it-IT" dirty="0" smtClean="0">
                <a:latin typeface="+mj-lt"/>
              </a:rPr>
              <a:t>LIMITAZIONE ABDUZIONE</a:t>
            </a:r>
          </a:p>
          <a:p>
            <a:pPr>
              <a:lnSpc>
                <a:spcPct val="200000"/>
              </a:lnSpc>
              <a:buFont typeface="Arial" pitchFamily="34" charset="0"/>
              <a:buChar char="•"/>
            </a:pPr>
            <a:endParaRPr lang="it-IT" dirty="0">
              <a:latin typeface="+mj-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DIAGNOSI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10" name="Text Box 4"/>
          <p:cNvSpPr txBox="1">
            <a:spLocks noChangeArrowheads="1"/>
          </p:cNvSpPr>
          <p:nvPr/>
        </p:nvSpPr>
        <p:spPr bwMode="auto">
          <a:xfrm>
            <a:off x="2669965" y="1772816"/>
            <a:ext cx="4150303"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ALLA DEAMBULAZIONE</a:t>
            </a:r>
            <a:endParaRPr lang="it-IT" sz="3200" b="1" i="1" dirty="0">
              <a:solidFill>
                <a:schemeClr val="accent1"/>
              </a:solidFill>
              <a:latin typeface="+mj-lt"/>
            </a:endParaRPr>
          </a:p>
        </p:txBody>
      </p:sp>
      <p:pic>
        <p:nvPicPr>
          <p:cNvPr id="8" name="Immagine 7" descr="1230552-1248135-1216.jpg"/>
          <p:cNvPicPr>
            <a:picLocks noChangeAspect="1"/>
          </p:cNvPicPr>
          <p:nvPr/>
        </p:nvPicPr>
        <p:blipFill>
          <a:blip r:embed="rId4" cstate="print"/>
          <a:stretch>
            <a:fillRect/>
          </a:stretch>
        </p:blipFill>
        <p:spPr>
          <a:xfrm>
            <a:off x="46574" y="2780928"/>
            <a:ext cx="4237394" cy="3672408"/>
          </a:xfrm>
          <a:prstGeom prst="rect">
            <a:avLst/>
          </a:prstGeom>
        </p:spPr>
      </p:pic>
      <p:pic>
        <p:nvPicPr>
          <p:cNvPr id="9" name="Immagine 8" descr="neg-galeazzi4.jpg"/>
          <p:cNvPicPr>
            <a:picLocks noChangeAspect="1"/>
          </p:cNvPicPr>
          <p:nvPr/>
        </p:nvPicPr>
        <p:blipFill>
          <a:blip r:embed="rId5" cstate="print"/>
          <a:stretch>
            <a:fillRect/>
          </a:stretch>
        </p:blipFill>
        <p:spPr>
          <a:xfrm>
            <a:off x="4497944" y="2780929"/>
            <a:ext cx="4646056" cy="33843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DIAGNOSI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10" name="Text Box 4"/>
          <p:cNvSpPr txBox="1">
            <a:spLocks noChangeArrowheads="1"/>
          </p:cNvSpPr>
          <p:nvPr/>
        </p:nvSpPr>
        <p:spPr bwMode="auto">
          <a:xfrm>
            <a:off x="2669965" y="1772816"/>
            <a:ext cx="4150303"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ALLA DEAMBULAZIONE</a:t>
            </a:r>
            <a:endParaRPr lang="it-IT" sz="3200" b="1" i="1" dirty="0">
              <a:solidFill>
                <a:schemeClr val="accent1"/>
              </a:solidFill>
              <a:latin typeface="+mj-lt"/>
            </a:endParaRPr>
          </a:p>
        </p:txBody>
      </p:sp>
      <p:pic>
        <p:nvPicPr>
          <p:cNvPr id="11" name="Immagine 10" descr="trandelemburg.jpg"/>
          <p:cNvPicPr>
            <a:picLocks noChangeAspect="1"/>
          </p:cNvPicPr>
          <p:nvPr/>
        </p:nvPicPr>
        <p:blipFill>
          <a:blip r:embed="rId4" cstate="print"/>
          <a:stretch>
            <a:fillRect/>
          </a:stretch>
        </p:blipFill>
        <p:spPr>
          <a:xfrm>
            <a:off x="2627784" y="2564904"/>
            <a:ext cx="4001963" cy="3888432"/>
          </a:xfrm>
          <a:prstGeom prst="rect">
            <a:avLst/>
          </a:prstGeom>
        </p:spPr>
      </p:pic>
      <p:sp>
        <p:nvSpPr>
          <p:cNvPr id="12" name="CasellaDiTesto 11"/>
          <p:cNvSpPr txBox="1"/>
          <p:nvPr/>
        </p:nvSpPr>
        <p:spPr>
          <a:xfrm>
            <a:off x="0" y="2492896"/>
            <a:ext cx="2267744" cy="646331"/>
          </a:xfrm>
          <a:prstGeom prst="rect">
            <a:avLst/>
          </a:prstGeom>
          <a:noFill/>
        </p:spPr>
        <p:txBody>
          <a:bodyPr wrap="square" rtlCol="0">
            <a:spAutoFit/>
          </a:bodyPr>
          <a:lstStyle/>
          <a:p>
            <a:r>
              <a:rPr lang="it-IT" dirty="0" smtClean="0">
                <a:latin typeface="+mj-lt"/>
              </a:rPr>
              <a:t>SEGNO </a:t>
            </a:r>
            <a:r>
              <a:rPr lang="it-IT" dirty="0" err="1" smtClean="0">
                <a:latin typeface="+mj-lt"/>
              </a:rPr>
              <a:t>DI</a:t>
            </a:r>
            <a:r>
              <a:rPr lang="it-IT" dirty="0" smtClean="0">
                <a:latin typeface="+mj-lt"/>
              </a:rPr>
              <a:t> TRENDELEMBURG</a:t>
            </a:r>
            <a:endParaRPr lang="it-IT" dirty="0">
              <a:latin typeface="+mj-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ESAMI STRUMENTALI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9" name="Text Box 5"/>
          <p:cNvSpPr txBox="1">
            <a:spLocks noChangeArrowheads="1"/>
          </p:cNvSpPr>
          <p:nvPr/>
        </p:nvSpPr>
        <p:spPr bwMode="auto">
          <a:xfrm>
            <a:off x="251520" y="2348881"/>
            <a:ext cx="8640960" cy="461665"/>
          </a:xfrm>
          <a:prstGeom prst="rect">
            <a:avLst/>
          </a:prstGeom>
          <a:noFill/>
          <a:ln w="9525">
            <a:noFill/>
            <a:miter lim="800000"/>
            <a:headEnd/>
            <a:tailEnd/>
          </a:ln>
          <a:effectLst/>
        </p:spPr>
        <p:txBody>
          <a:bodyPr wrap="square">
            <a:spAutoFit/>
          </a:bodyPr>
          <a:lstStyle/>
          <a:p>
            <a:pPr>
              <a:buClr>
                <a:srgbClr val="FF3399"/>
              </a:buClr>
            </a:pPr>
            <a:r>
              <a:rPr lang="it-IT" sz="2400" dirty="0" smtClean="0">
                <a:latin typeface="+mj-lt"/>
              </a:rPr>
              <a:t>Triade di Putti(1): angolo </a:t>
            </a:r>
            <a:r>
              <a:rPr lang="it-IT" sz="2400" dirty="0">
                <a:latin typeface="+mj-lt"/>
              </a:rPr>
              <a:t>di </a:t>
            </a:r>
            <a:r>
              <a:rPr lang="it-IT" sz="2400" dirty="0" err="1" smtClean="0">
                <a:latin typeface="+mj-lt"/>
              </a:rPr>
              <a:t>Hilgenreiner</a:t>
            </a:r>
            <a:r>
              <a:rPr lang="it-IT" sz="2400" dirty="0" smtClean="0">
                <a:latin typeface="+mj-lt"/>
              </a:rPr>
              <a:t> (</a:t>
            </a:r>
            <a:r>
              <a:rPr lang="it-IT" sz="2400" dirty="0" err="1" smtClean="0">
                <a:latin typeface="+mj-lt"/>
              </a:rPr>
              <a:t>sfuggenza</a:t>
            </a:r>
            <a:r>
              <a:rPr lang="it-IT" sz="2400" dirty="0" smtClean="0">
                <a:latin typeface="+mj-lt"/>
              </a:rPr>
              <a:t> del cotile)</a:t>
            </a:r>
            <a:endParaRPr lang="it-IT" sz="2400" dirty="0">
              <a:latin typeface="+mj-lt"/>
            </a:endParaRPr>
          </a:p>
        </p:txBody>
      </p:sp>
      <p:pic>
        <p:nvPicPr>
          <p:cNvPr id="14" name="Immagine 13" descr="HILGENREINER.jpg"/>
          <p:cNvPicPr>
            <a:picLocks noChangeAspect="1"/>
          </p:cNvPicPr>
          <p:nvPr/>
        </p:nvPicPr>
        <p:blipFill>
          <a:blip r:embed="rId4" cstate="print"/>
          <a:stretch>
            <a:fillRect/>
          </a:stretch>
        </p:blipFill>
        <p:spPr>
          <a:xfrm>
            <a:off x="2627784" y="2996952"/>
            <a:ext cx="3941936" cy="350906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ESAMI STRUMENTALI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pic>
        <p:nvPicPr>
          <p:cNvPr id="16" name="Immagine 15" descr="shenton.jpg"/>
          <p:cNvPicPr>
            <a:picLocks noChangeAspect="1"/>
          </p:cNvPicPr>
          <p:nvPr/>
        </p:nvPicPr>
        <p:blipFill>
          <a:blip r:embed="rId4" cstate="print"/>
          <a:stretch>
            <a:fillRect/>
          </a:stretch>
        </p:blipFill>
        <p:spPr>
          <a:xfrm>
            <a:off x="1907704" y="2868791"/>
            <a:ext cx="5326980" cy="3989209"/>
          </a:xfrm>
          <a:prstGeom prst="rect">
            <a:avLst/>
          </a:prstGeom>
        </p:spPr>
      </p:pic>
      <p:sp>
        <p:nvSpPr>
          <p:cNvPr id="17"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sp>
        <p:nvSpPr>
          <p:cNvPr id="18" name="Text Box 5"/>
          <p:cNvSpPr txBox="1">
            <a:spLocks noChangeArrowheads="1"/>
          </p:cNvSpPr>
          <p:nvPr/>
        </p:nvSpPr>
        <p:spPr bwMode="auto">
          <a:xfrm>
            <a:off x="251520" y="2348881"/>
            <a:ext cx="8640960" cy="461665"/>
          </a:xfrm>
          <a:prstGeom prst="rect">
            <a:avLst/>
          </a:prstGeom>
          <a:noFill/>
          <a:ln w="9525">
            <a:noFill/>
            <a:miter lim="800000"/>
            <a:headEnd/>
            <a:tailEnd/>
          </a:ln>
          <a:effectLst/>
        </p:spPr>
        <p:txBody>
          <a:bodyPr wrap="square">
            <a:spAutoFit/>
          </a:bodyPr>
          <a:lstStyle/>
          <a:p>
            <a:pPr>
              <a:buClr>
                <a:srgbClr val="FF3399"/>
              </a:buClr>
            </a:pPr>
            <a:r>
              <a:rPr lang="it-IT" sz="2400" dirty="0" smtClean="0">
                <a:latin typeface="+mj-lt"/>
              </a:rPr>
              <a:t>Triade di Putti(2): interruzione dell’arco di </a:t>
            </a:r>
            <a:r>
              <a:rPr lang="it-IT" sz="2400" dirty="0" err="1" smtClean="0">
                <a:latin typeface="+mj-lt"/>
              </a:rPr>
              <a:t>shenton</a:t>
            </a:r>
            <a:endParaRPr lang="it-IT" sz="2400" dirty="0">
              <a:latin typeface="+mj-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ESAMI STRUMENTALI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17"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10" name="Immagine 9" descr="shentonl.jpg"/>
          <p:cNvPicPr>
            <a:picLocks noChangeAspect="1"/>
          </p:cNvPicPr>
          <p:nvPr/>
        </p:nvPicPr>
        <p:blipFill>
          <a:blip r:embed="rId4" cstate="print"/>
          <a:stretch>
            <a:fillRect/>
          </a:stretch>
        </p:blipFill>
        <p:spPr>
          <a:xfrm>
            <a:off x="2483768" y="2847579"/>
            <a:ext cx="4176464" cy="3658144"/>
          </a:xfrm>
          <a:prstGeom prst="rect">
            <a:avLst/>
          </a:prstGeom>
        </p:spPr>
      </p:pic>
      <p:sp>
        <p:nvSpPr>
          <p:cNvPr id="14" name="Text Box 5"/>
          <p:cNvSpPr txBox="1">
            <a:spLocks noChangeArrowheads="1"/>
          </p:cNvSpPr>
          <p:nvPr/>
        </p:nvSpPr>
        <p:spPr bwMode="auto">
          <a:xfrm>
            <a:off x="251520" y="2348881"/>
            <a:ext cx="8640960" cy="461665"/>
          </a:xfrm>
          <a:prstGeom prst="rect">
            <a:avLst/>
          </a:prstGeom>
          <a:noFill/>
          <a:ln w="9525">
            <a:noFill/>
            <a:miter lim="800000"/>
            <a:headEnd/>
            <a:tailEnd/>
          </a:ln>
          <a:effectLst/>
        </p:spPr>
        <p:txBody>
          <a:bodyPr wrap="square">
            <a:spAutoFit/>
          </a:bodyPr>
          <a:lstStyle/>
          <a:p>
            <a:pPr>
              <a:buClr>
                <a:srgbClr val="FF3399"/>
              </a:buClr>
            </a:pPr>
            <a:r>
              <a:rPr lang="it-IT" sz="2400" dirty="0" smtClean="0">
                <a:latin typeface="+mj-lt"/>
              </a:rPr>
              <a:t>Triade di Putti(2): interruzione dell’arco di </a:t>
            </a:r>
            <a:r>
              <a:rPr lang="it-IT" sz="2400" dirty="0" err="1" smtClean="0">
                <a:latin typeface="+mj-lt"/>
              </a:rPr>
              <a:t>shenton</a:t>
            </a:r>
            <a:endParaRPr lang="it-IT" sz="2400" dirty="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ESAMI STRUMENTALI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17"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sp>
        <p:nvSpPr>
          <p:cNvPr id="14" name="Text Box 5"/>
          <p:cNvSpPr txBox="1">
            <a:spLocks noChangeArrowheads="1"/>
          </p:cNvSpPr>
          <p:nvPr/>
        </p:nvSpPr>
        <p:spPr bwMode="auto">
          <a:xfrm>
            <a:off x="251520" y="2348881"/>
            <a:ext cx="8640960" cy="461665"/>
          </a:xfrm>
          <a:prstGeom prst="rect">
            <a:avLst/>
          </a:prstGeom>
          <a:noFill/>
          <a:ln w="9525">
            <a:noFill/>
            <a:miter lim="800000"/>
            <a:headEnd/>
            <a:tailEnd/>
          </a:ln>
          <a:effectLst/>
        </p:spPr>
        <p:txBody>
          <a:bodyPr wrap="square">
            <a:spAutoFit/>
          </a:bodyPr>
          <a:lstStyle/>
          <a:p>
            <a:pPr>
              <a:buClr>
                <a:srgbClr val="FF3399"/>
              </a:buClr>
            </a:pPr>
            <a:r>
              <a:rPr lang="it-IT" sz="2400" dirty="0" smtClean="0">
                <a:latin typeface="+mj-lt"/>
              </a:rPr>
              <a:t>Triade di Putti(3): ipoplasia nucleo accrescimento</a:t>
            </a:r>
            <a:endParaRPr lang="it-IT" sz="2400" dirty="0">
              <a:latin typeface="+mj-lt"/>
            </a:endParaRPr>
          </a:p>
        </p:txBody>
      </p:sp>
      <p:pic>
        <p:nvPicPr>
          <p:cNvPr id="11" name="Immagine 10" descr="Dislocated_hip.jpg"/>
          <p:cNvPicPr>
            <a:picLocks noChangeAspect="1"/>
          </p:cNvPicPr>
          <p:nvPr/>
        </p:nvPicPr>
        <p:blipFill>
          <a:blip r:embed="rId4" cstate="print"/>
          <a:stretch>
            <a:fillRect/>
          </a:stretch>
        </p:blipFill>
        <p:spPr>
          <a:xfrm>
            <a:off x="2483768" y="2852936"/>
            <a:ext cx="4176464" cy="361975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DEFINIZIONE</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7" name="Text Box 4"/>
          <p:cNvSpPr txBox="1">
            <a:spLocks noChangeArrowheads="1"/>
          </p:cNvSpPr>
          <p:nvPr/>
        </p:nvSpPr>
        <p:spPr bwMode="auto">
          <a:xfrm>
            <a:off x="1619672" y="2132856"/>
            <a:ext cx="5101909" cy="3539430"/>
          </a:xfrm>
          <a:prstGeom prst="rect">
            <a:avLst/>
          </a:prstGeom>
          <a:noFill/>
          <a:ln w="9525">
            <a:noFill/>
            <a:miter lim="800000"/>
            <a:headEnd/>
            <a:tailEnd/>
          </a:ln>
          <a:effectLst/>
        </p:spPr>
        <p:txBody>
          <a:bodyPr wrap="none">
            <a:spAutoFit/>
          </a:bodyPr>
          <a:lstStyle/>
          <a:p>
            <a:pPr marL="609600" indent="-609600">
              <a:lnSpc>
                <a:spcPct val="140000"/>
              </a:lnSpc>
              <a:buClr>
                <a:schemeClr val="folHlink"/>
              </a:buClr>
              <a:buFont typeface="Courier New" pitchFamily="49" charset="0"/>
              <a:buChar char="o"/>
            </a:pPr>
            <a:r>
              <a:rPr lang="it-IT" sz="3200" b="1" i="1" dirty="0">
                <a:latin typeface="+mj-lt"/>
              </a:rPr>
              <a:t>DISPLASIA</a:t>
            </a:r>
          </a:p>
          <a:p>
            <a:pPr marL="609600" indent="-609600">
              <a:lnSpc>
                <a:spcPct val="140000"/>
              </a:lnSpc>
              <a:buClr>
                <a:schemeClr val="folHlink"/>
              </a:buClr>
              <a:buFont typeface="Courier New" pitchFamily="49" charset="0"/>
              <a:buChar char="o"/>
            </a:pPr>
            <a:r>
              <a:rPr lang="it-IT" sz="3200" b="1" i="1" dirty="0">
                <a:latin typeface="+mj-lt"/>
              </a:rPr>
              <a:t>PRE-LUSSAZIONE</a:t>
            </a:r>
          </a:p>
          <a:p>
            <a:pPr marL="609600" indent="-609600">
              <a:lnSpc>
                <a:spcPct val="140000"/>
              </a:lnSpc>
              <a:buClr>
                <a:schemeClr val="folHlink"/>
              </a:buClr>
              <a:buFont typeface="Courier New" pitchFamily="49" charset="0"/>
              <a:buChar char="o"/>
            </a:pPr>
            <a:r>
              <a:rPr lang="it-IT" sz="3200" b="1" i="1" dirty="0">
                <a:latin typeface="+mj-lt"/>
              </a:rPr>
              <a:t>SUB-LUSSAZIONE</a:t>
            </a:r>
          </a:p>
          <a:p>
            <a:pPr marL="609600" indent="-609600">
              <a:lnSpc>
                <a:spcPct val="140000"/>
              </a:lnSpc>
              <a:buClr>
                <a:schemeClr val="folHlink"/>
              </a:buClr>
              <a:buFont typeface="Courier New" pitchFamily="49" charset="0"/>
              <a:buChar char="o"/>
            </a:pPr>
            <a:r>
              <a:rPr lang="it-IT" sz="3200" b="1" i="1" dirty="0">
                <a:latin typeface="+mj-lt"/>
              </a:rPr>
              <a:t>LUSSAZIONE</a:t>
            </a:r>
          </a:p>
          <a:p>
            <a:pPr marL="609600" indent="-609600">
              <a:lnSpc>
                <a:spcPct val="140000"/>
              </a:lnSpc>
              <a:buClr>
                <a:schemeClr val="folHlink"/>
              </a:buClr>
              <a:buFont typeface="Courier New" pitchFamily="49" charset="0"/>
              <a:buChar char="o"/>
            </a:pPr>
            <a:r>
              <a:rPr lang="it-IT" sz="3200" b="1" i="1" dirty="0">
                <a:latin typeface="+mj-lt"/>
              </a:rPr>
              <a:t>LUSSAZIONE INVETERATA</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ESAMI STRUMENTALI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8" name="Text Box 5"/>
          <p:cNvSpPr txBox="1">
            <a:spLocks noChangeArrowheads="1"/>
          </p:cNvSpPr>
          <p:nvPr/>
        </p:nvSpPr>
        <p:spPr bwMode="auto">
          <a:xfrm>
            <a:off x="3131840" y="2420888"/>
            <a:ext cx="2940933" cy="461665"/>
          </a:xfrm>
          <a:prstGeom prst="rect">
            <a:avLst/>
          </a:prstGeom>
          <a:noFill/>
          <a:ln w="9525">
            <a:noFill/>
            <a:miter lim="800000"/>
            <a:headEnd/>
            <a:tailEnd/>
          </a:ln>
          <a:effectLst/>
        </p:spPr>
        <p:txBody>
          <a:bodyPr wrap="none">
            <a:spAutoFit/>
          </a:bodyPr>
          <a:lstStyle/>
          <a:p>
            <a:pPr>
              <a:buClr>
                <a:srgbClr val="FF3399"/>
              </a:buClr>
            </a:pPr>
            <a:r>
              <a:rPr lang="it-IT" sz="2400" dirty="0" smtClean="0">
                <a:latin typeface="+mj-lt"/>
              </a:rPr>
              <a:t> Antiversione del collo</a:t>
            </a:r>
            <a:endParaRPr lang="it-IT" sz="2400" dirty="0">
              <a:latin typeface="+mj-lt"/>
            </a:endParaRPr>
          </a:p>
        </p:txBody>
      </p:sp>
      <p:pic>
        <p:nvPicPr>
          <p:cNvPr id="11" name="Picture 2" descr="DSCN1184"/>
          <p:cNvPicPr>
            <a:picLocks noChangeAspect="1" noChangeArrowheads="1"/>
          </p:cNvPicPr>
          <p:nvPr/>
        </p:nvPicPr>
        <p:blipFill>
          <a:blip r:embed="rId4" cstate="print"/>
          <a:srcRect l="18311" t="3755" r="25352" b="26761"/>
          <a:stretch>
            <a:fillRect/>
          </a:stretch>
        </p:blipFill>
        <p:spPr bwMode="auto">
          <a:xfrm>
            <a:off x="2699792" y="3068959"/>
            <a:ext cx="3672408" cy="3396977"/>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ESAMI STRUMENTALI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13" name="Text Box 5"/>
          <p:cNvSpPr txBox="1">
            <a:spLocks noChangeArrowheads="1"/>
          </p:cNvSpPr>
          <p:nvPr/>
        </p:nvSpPr>
        <p:spPr bwMode="auto">
          <a:xfrm>
            <a:off x="2771800" y="2420888"/>
            <a:ext cx="3739422" cy="461665"/>
          </a:xfrm>
          <a:prstGeom prst="rect">
            <a:avLst/>
          </a:prstGeom>
          <a:noFill/>
          <a:ln w="9525">
            <a:noFill/>
            <a:miter lim="800000"/>
            <a:headEnd/>
            <a:tailEnd/>
          </a:ln>
          <a:effectLst/>
        </p:spPr>
        <p:txBody>
          <a:bodyPr wrap="none">
            <a:spAutoFit/>
          </a:bodyPr>
          <a:lstStyle/>
          <a:p>
            <a:pPr>
              <a:buClr>
                <a:srgbClr val="FF3399"/>
              </a:buClr>
            </a:pPr>
            <a:r>
              <a:rPr lang="it-IT" sz="2400" dirty="0" smtClean="0">
                <a:latin typeface="+mj-lt"/>
              </a:rPr>
              <a:t>Diagramma di </a:t>
            </a:r>
            <a:r>
              <a:rPr lang="it-IT" sz="2400" dirty="0" err="1" smtClean="0">
                <a:latin typeface="+mj-lt"/>
              </a:rPr>
              <a:t>Ombre-donne</a:t>
            </a:r>
            <a:endParaRPr lang="it-IT" sz="2400" dirty="0">
              <a:latin typeface="+mj-lt"/>
            </a:endParaRPr>
          </a:p>
        </p:txBody>
      </p:sp>
      <p:pic>
        <p:nvPicPr>
          <p:cNvPr id="15" name="Immagine 14" descr="imagesCACTHV40.jpg"/>
          <p:cNvPicPr>
            <a:picLocks noChangeAspect="1"/>
          </p:cNvPicPr>
          <p:nvPr/>
        </p:nvPicPr>
        <p:blipFill>
          <a:blip r:embed="rId4" cstate="print"/>
          <a:stretch>
            <a:fillRect/>
          </a:stretch>
        </p:blipFill>
        <p:spPr>
          <a:xfrm>
            <a:off x="2699792" y="2996951"/>
            <a:ext cx="3888432" cy="3358191"/>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ESAMI STRUMENTALI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13" name="Text Box 5"/>
          <p:cNvSpPr txBox="1">
            <a:spLocks noChangeArrowheads="1"/>
          </p:cNvSpPr>
          <p:nvPr/>
        </p:nvSpPr>
        <p:spPr bwMode="auto">
          <a:xfrm>
            <a:off x="1403648" y="2420888"/>
            <a:ext cx="7275966" cy="461665"/>
          </a:xfrm>
          <a:prstGeom prst="rect">
            <a:avLst/>
          </a:prstGeom>
          <a:noFill/>
          <a:ln w="9525">
            <a:noFill/>
            <a:miter lim="800000"/>
            <a:headEnd/>
            <a:tailEnd/>
          </a:ln>
          <a:effectLst/>
        </p:spPr>
        <p:txBody>
          <a:bodyPr wrap="none">
            <a:spAutoFit/>
          </a:bodyPr>
          <a:lstStyle/>
          <a:p>
            <a:pPr>
              <a:buClr>
                <a:srgbClr val="FF3399"/>
              </a:buClr>
            </a:pPr>
            <a:r>
              <a:rPr lang="it-IT" sz="2400" dirty="0" smtClean="0">
                <a:latin typeface="+mj-lt"/>
              </a:rPr>
              <a:t>Linea di </a:t>
            </a:r>
            <a:r>
              <a:rPr lang="it-IT" sz="2400" dirty="0" err="1" smtClean="0">
                <a:latin typeface="+mj-lt"/>
              </a:rPr>
              <a:t>Chigot</a:t>
            </a:r>
            <a:r>
              <a:rPr lang="it-IT" sz="2400" dirty="0" smtClean="0">
                <a:latin typeface="+mj-lt"/>
              </a:rPr>
              <a:t>(prima della comparsa del nucleo cefalico)</a:t>
            </a:r>
            <a:endParaRPr lang="it-IT" sz="2400" dirty="0">
              <a:latin typeface="+mj-lt"/>
            </a:endParaRPr>
          </a:p>
        </p:txBody>
      </p:sp>
      <p:pic>
        <p:nvPicPr>
          <p:cNvPr id="8" name="Immagine 7" descr="chigot.jpg"/>
          <p:cNvPicPr>
            <a:picLocks noChangeAspect="1"/>
          </p:cNvPicPr>
          <p:nvPr/>
        </p:nvPicPr>
        <p:blipFill>
          <a:blip r:embed="rId4" cstate="print"/>
          <a:stretch>
            <a:fillRect/>
          </a:stretch>
        </p:blipFill>
        <p:spPr>
          <a:xfrm>
            <a:off x="35497" y="3717032"/>
            <a:ext cx="9108503" cy="247099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ESAMI STRUMENTALI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11" name="Text Box 7"/>
          <p:cNvSpPr txBox="1">
            <a:spLocks noChangeArrowheads="1"/>
          </p:cNvSpPr>
          <p:nvPr/>
        </p:nvSpPr>
        <p:spPr bwMode="auto">
          <a:xfrm>
            <a:off x="179512" y="2564904"/>
            <a:ext cx="4905317" cy="2352952"/>
          </a:xfrm>
          <a:prstGeom prst="rect">
            <a:avLst/>
          </a:prstGeom>
          <a:noFill/>
          <a:ln w="9525">
            <a:noFill/>
            <a:miter lim="800000"/>
            <a:headEnd/>
            <a:tailEnd/>
          </a:ln>
          <a:effectLst/>
        </p:spPr>
        <p:txBody>
          <a:bodyPr wrap="none">
            <a:spAutoFit/>
          </a:bodyPr>
          <a:lstStyle/>
          <a:p>
            <a:pPr>
              <a:lnSpc>
                <a:spcPct val="150000"/>
              </a:lnSpc>
              <a:buClr>
                <a:schemeClr val="folHlink"/>
              </a:buClr>
            </a:pPr>
            <a:r>
              <a:rPr lang="it-IT" sz="2000" dirty="0" smtClean="0">
                <a:latin typeface="+mj-lt"/>
              </a:rPr>
              <a:t>DISLOCAZIONE DELLA TESTA FEMORALE</a:t>
            </a:r>
          </a:p>
          <a:p>
            <a:pPr>
              <a:lnSpc>
                <a:spcPct val="150000"/>
              </a:lnSpc>
              <a:buClr>
                <a:schemeClr val="folHlink"/>
              </a:buClr>
            </a:pPr>
            <a:r>
              <a:rPr lang="it-IT" sz="2000" dirty="0" smtClean="0">
                <a:latin typeface="+mj-lt"/>
              </a:rPr>
              <a:t>NEOCOTILE</a:t>
            </a:r>
          </a:p>
          <a:p>
            <a:pPr>
              <a:lnSpc>
                <a:spcPct val="150000"/>
              </a:lnSpc>
              <a:buClr>
                <a:schemeClr val="folHlink"/>
              </a:buClr>
            </a:pPr>
            <a:r>
              <a:rPr lang="it-IT" sz="2000" dirty="0" smtClean="0">
                <a:latin typeface="+mj-lt"/>
              </a:rPr>
              <a:t>SEGNI </a:t>
            </a:r>
            <a:r>
              <a:rPr lang="it-IT" sz="2000" dirty="0" err="1" smtClean="0">
                <a:latin typeface="+mj-lt"/>
              </a:rPr>
              <a:t>DI</a:t>
            </a:r>
            <a:r>
              <a:rPr lang="it-IT" sz="2000" dirty="0" smtClean="0">
                <a:latin typeface="+mj-lt"/>
              </a:rPr>
              <a:t> RISALITA DEL GRANDE TROCANTERE</a:t>
            </a:r>
          </a:p>
          <a:p>
            <a:pPr>
              <a:lnSpc>
                <a:spcPct val="150000"/>
              </a:lnSpc>
              <a:buClr>
                <a:schemeClr val="folHlink"/>
              </a:buClr>
            </a:pPr>
            <a:r>
              <a:rPr lang="it-IT" sz="2000" dirty="0" smtClean="0">
                <a:latin typeface="+mj-lt"/>
              </a:rPr>
              <a:t>EPIFISI DEFORMATA</a:t>
            </a:r>
          </a:p>
          <a:p>
            <a:pPr>
              <a:lnSpc>
                <a:spcPct val="150000"/>
              </a:lnSpc>
              <a:buClr>
                <a:schemeClr val="folHlink"/>
              </a:buClr>
            </a:pPr>
            <a:r>
              <a:rPr lang="it-IT" sz="2000" dirty="0" smtClean="0">
                <a:latin typeface="+mj-lt"/>
              </a:rPr>
              <a:t>OSTEOFITOSI E GEODI(TARDIVO)</a:t>
            </a:r>
            <a:endParaRPr lang="it-IT" sz="2000" dirty="0">
              <a:latin typeface="+mj-lt"/>
            </a:endParaRPr>
          </a:p>
        </p:txBody>
      </p:sp>
      <p:sp>
        <p:nvSpPr>
          <p:cNvPr id="12" name="Text Box 4"/>
          <p:cNvSpPr txBox="1">
            <a:spLocks noChangeArrowheads="1"/>
          </p:cNvSpPr>
          <p:nvPr/>
        </p:nvSpPr>
        <p:spPr bwMode="auto">
          <a:xfrm>
            <a:off x="3221709" y="1772816"/>
            <a:ext cx="2286395"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LUSSAZIONE</a:t>
            </a:r>
            <a:endParaRPr lang="it-IT" sz="3200" b="1" i="1" dirty="0">
              <a:solidFill>
                <a:schemeClr val="accent1"/>
              </a:solidFill>
              <a:latin typeface="+mj-lt"/>
            </a:endParaRPr>
          </a:p>
        </p:txBody>
      </p:sp>
      <p:pic>
        <p:nvPicPr>
          <p:cNvPr id="13" name="Immagine 12" descr="Rx%20displasia%20lussata.jpg"/>
          <p:cNvPicPr>
            <a:picLocks noChangeAspect="1"/>
          </p:cNvPicPr>
          <p:nvPr/>
        </p:nvPicPr>
        <p:blipFill>
          <a:blip r:embed="rId4" cstate="print"/>
          <a:stretch>
            <a:fillRect/>
          </a:stretch>
        </p:blipFill>
        <p:spPr>
          <a:xfrm>
            <a:off x="5504706" y="2276872"/>
            <a:ext cx="3639294" cy="4250774"/>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TERAPIA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10" name="AutoShape 5"/>
          <p:cNvSpPr>
            <a:spLocks noChangeArrowheads="1"/>
          </p:cNvSpPr>
          <p:nvPr/>
        </p:nvSpPr>
        <p:spPr bwMode="auto">
          <a:xfrm>
            <a:off x="3810000" y="2492896"/>
            <a:ext cx="1295400" cy="9144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it-IT"/>
          </a:p>
        </p:txBody>
      </p:sp>
      <p:sp>
        <p:nvSpPr>
          <p:cNvPr id="11" name="Text Box 4"/>
          <p:cNvSpPr txBox="1">
            <a:spLocks noChangeArrowheads="1"/>
          </p:cNvSpPr>
          <p:nvPr/>
        </p:nvSpPr>
        <p:spPr bwMode="auto">
          <a:xfrm>
            <a:off x="1857708" y="1772816"/>
            <a:ext cx="5378588"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DISPLASIA </a:t>
            </a:r>
            <a:r>
              <a:rPr lang="it-IT" sz="3200" b="1" i="1" dirty="0">
                <a:solidFill>
                  <a:schemeClr val="accent1"/>
                </a:solidFill>
                <a:latin typeface="+mj-lt"/>
              </a:rPr>
              <a:t>E PRE-LUSSAZIONE  </a:t>
            </a:r>
          </a:p>
        </p:txBody>
      </p:sp>
      <p:sp>
        <p:nvSpPr>
          <p:cNvPr id="12" name="Text Box 4"/>
          <p:cNvSpPr txBox="1">
            <a:spLocks noChangeArrowheads="1"/>
          </p:cNvSpPr>
          <p:nvPr/>
        </p:nvSpPr>
        <p:spPr bwMode="auto">
          <a:xfrm>
            <a:off x="2060451" y="3780329"/>
            <a:ext cx="4887813"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TRATTAMENTO INCRUENTO</a:t>
            </a:r>
            <a:endParaRPr lang="it-IT" sz="3200" b="1" i="1" dirty="0">
              <a:solidFill>
                <a:schemeClr val="accent1"/>
              </a:solidFill>
              <a:latin typeface="+mj-lt"/>
            </a:endParaRPr>
          </a:p>
        </p:txBody>
      </p:sp>
      <p:sp>
        <p:nvSpPr>
          <p:cNvPr id="14" name="CasellaDiTesto 13"/>
          <p:cNvSpPr txBox="1"/>
          <p:nvPr/>
        </p:nvSpPr>
        <p:spPr>
          <a:xfrm>
            <a:off x="2555776" y="6237312"/>
            <a:ext cx="2016224" cy="369332"/>
          </a:xfrm>
          <a:prstGeom prst="rect">
            <a:avLst/>
          </a:prstGeom>
          <a:noFill/>
        </p:spPr>
        <p:txBody>
          <a:bodyPr wrap="square" rtlCol="0">
            <a:spAutoFit/>
          </a:bodyPr>
          <a:lstStyle/>
          <a:p>
            <a:r>
              <a:rPr lang="it-IT" dirty="0" smtClean="0">
                <a:latin typeface="+mj-lt"/>
              </a:rPr>
              <a:t>TUTORE </a:t>
            </a:r>
            <a:r>
              <a:rPr lang="it-IT" dirty="0" err="1" smtClean="0">
                <a:latin typeface="+mj-lt"/>
              </a:rPr>
              <a:t>DI</a:t>
            </a:r>
            <a:r>
              <a:rPr lang="it-IT" dirty="0" smtClean="0">
                <a:latin typeface="+mj-lt"/>
              </a:rPr>
              <a:t> PAVLIK</a:t>
            </a:r>
            <a:endParaRPr lang="it-IT" dirty="0">
              <a:latin typeface="+mj-lt"/>
            </a:endParaRPr>
          </a:p>
        </p:txBody>
      </p:sp>
      <p:pic>
        <p:nvPicPr>
          <p:cNvPr id="15" name="Immagine 14" descr="untitled.bmp"/>
          <p:cNvPicPr>
            <a:picLocks noChangeAspect="1"/>
          </p:cNvPicPr>
          <p:nvPr/>
        </p:nvPicPr>
        <p:blipFill>
          <a:blip r:embed="rId4" cstate="print"/>
          <a:stretch>
            <a:fillRect/>
          </a:stretch>
        </p:blipFill>
        <p:spPr>
          <a:xfrm>
            <a:off x="6948264" y="4293096"/>
            <a:ext cx="1728192" cy="2002508"/>
          </a:xfrm>
          <a:prstGeom prst="rect">
            <a:avLst/>
          </a:prstGeom>
        </p:spPr>
      </p:pic>
      <p:pic>
        <p:nvPicPr>
          <p:cNvPr id="16" name="Immagine 15" descr="pannolini.jpg"/>
          <p:cNvPicPr>
            <a:picLocks noChangeAspect="1"/>
          </p:cNvPicPr>
          <p:nvPr/>
        </p:nvPicPr>
        <p:blipFill>
          <a:blip r:embed="rId5" cstate="print"/>
          <a:stretch>
            <a:fillRect/>
          </a:stretch>
        </p:blipFill>
        <p:spPr>
          <a:xfrm>
            <a:off x="35496" y="4365104"/>
            <a:ext cx="2459765" cy="1844824"/>
          </a:xfrm>
          <a:prstGeom prst="rect">
            <a:avLst/>
          </a:prstGeom>
        </p:spPr>
      </p:pic>
      <p:sp>
        <p:nvSpPr>
          <p:cNvPr id="17" name="CasellaDiTesto 16"/>
          <p:cNvSpPr txBox="1"/>
          <p:nvPr/>
        </p:nvSpPr>
        <p:spPr>
          <a:xfrm>
            <a:off x="251520" y="6237312"/>
            <a:ext cx="2592288" cy="369332"/>
          </a:xfrm>
          <a:prstGeom prst="rect">
            <a:avLst/>
          </a:prstGeom>
          <a:noFill/>
        </p:spPr>
        <p:txBody>
          <a:bodyPr wrap="square" rtlCol="0">
            <a:spAutoFit/>
          </a:bodyPr>
          <a:lstStyle/>
          <a:p>
            <a:r>
              <a:rPr lang="it-IT" dirty="0" smtClean="0">
                <a:latin typeface="+mj-lt"/>
              </a:rPr>
              <a:t>DOPPIO PANNOLINO</a:t>
            </a:r>
            <a:endParaRPr lang="it-IT" dirty="0">
              <a:latin typeface="+mj-lt"/>
            </a:endParaRPr>
          </a:p>
        </p:txBody>
      </p:sp>
      <p:sp>
        <p:nvSpPr>
          <p:cNvPr id="18" name="CasellaDiTesto 17"/>
          <p:cNvSpPr txBox="1"/>
          <p:nvPr/>
        </p:nvSpPr>
        <p:spPr>
          <a:xfrm>
            <a:off x="7092280" y="6211669"/>
            <a:ext cx="2880320" cy="646331"/>
          </a:xfrm>
          <a:prstGeom prst="rect">
            <a:avLst/>
          </a:prstGeom>
          <a:noFill/>
        </p:spPr>
        <p:txBody>
          <a:bodyPr wrap="square" rtlCol="0">
            <a:spAutoFit/>
          </a:bodyPr>
          <a:lstStyle/>
          <a:p>
            <a:r>
              <a:rPr lang="it-IT" dirty="0" smtClean="0">
                <a:latin typeface="+mj-lt"/>
              </a:rPr>
              <a:t>MUTANDINA</a:t>
            </a:r>
          </a:p>
          <a:p>
            <a:r>
              <a:rPr lang="it-IT" dirty="0" smtClean="0">
                <a:latin typeface="+mj-lt"/>
              </a:rPr>
              <a:t>DIVARICATORE</a:t>
            </a:r>
            <a:endParaRPr lang="it-IT" dirty="0">
              <a:latin typeface="+mj-lt"/>
            </a:endParaRPr>
          </a:p>
        </p:txBody>
      </p:sp>
      <p:pic>
        <p:nvPicPr>
          <p:cNvPr id="19" name="Picture 1030" descr="bébé et Pavlick"/>
          <p:cNvPicPr>
            <a:picLocks noChangeAspect="1" noChangeArrowheads="1"/>
          </p:cNvPicPr>
          <p:nvPr/>
        </p:nvPicPr>
        <p:blipFill>
          <a:blip r:embed="rId6" cstate="print"/>
          <a:srcRect/>
          <a:stretch>
            <a:fillRect/>
          </a:stretch>
        </p:blipFill>
        <p:spPr bwMode="auto">
          <a:xfrm>
            <a:off x="2771800" y="4289718"/>
            <a:ext cx="1656183" cy="1876777"/>
          </a:xfrm>
          <a:prstGeom prst="rect">
            <a:avLst/>
          </a:prstGeom>
          <a:noFill/>
          <a:ln w="9525">
            <a:solidFill>
              <a:schemeClr val="tx1"/>
            </a:solidFill>
            <a:miter lim="800000"/>
            <a:headEnd/>
            <a:tailEnd/>
          </a:ln>
        </p:spPr>
      </p:pic>
      <p:pic>
        <p:nvPicPr>
          <p:cNvPr id="20" name="Immagine 19" descr="milgram.jpg"/>
          <p:cNvPicPr>
            <a:picLocks noChangeAspect="1"/>
          </p:cNvPicPr>
          <p:nvPr/>
        </p:nvPicPr>
        <p:blipFill>
          <a:blip r:embed="rId7" cstate="print"/>
          <a:stretch>
            <a:fillRect/>
          </a:stretch>
        </p:blipFill>
        <p:spPr>
          <a:xfrm>
            <a:off x="4644008" y="4293096"/>
            <a:ext cx="2160240" cy="1944216"/>
          </a:xfrm>
          <a:prstGeom prst="rect">
            <a:avLst/>
          </a:prstGeom>
        </p:spPr>
      </p:pic>
      <p:sp>
        <p:nvSpPr>
          <p:cNvPr id="21" name="CasellaDiTesto 20"/>
          <p:cNvSpPr txBox="1"/>
          <p:nvPr/>
        </p:nvSpPr>
        <p:spPr>
          <a:xfrm>
            <a:off x="4644008" y="6211669"/>
            <a:ext cx="1944216" cy="646331"/>
          </a:xfrm>
          <a:prstGeom prst="rect">
            <a:avLst/>
          </a:prstGeom>
          <a:noFill/>
        </p:spPr>
        <p:txBody>
          <a:bodyPr wrap="square" rtlCol="0">
            <a:spAutoFit/>
          </a:bodyPr>
          <a:lstStyle/>
          <a:p>
            <a:r>
              <a:rPr lang="it-IT" dirty="0" smtClean="0">
                <a:latin typeface="+mj-lt"/>
              </a:rPr>
              <a:t>MILGRAM PUTTI</a:t>
            </a:r>
          </a:p>
          <a:p>
            <a:endParaRPr lang="it-IT" dirty="0">
              <a:latin typeface="+mj-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TERAPIA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12" name="Text Box 3"/>
          <p:cNvSpPr txBox="1">
            <a:spLocks noChangeArrowheads="1"/>
          </p:cNvSpPr>
          <p:nvPr/>
        </p:nvSpPr>
        <p:spPr bwMode="auto">
          <a:xfrm>
            <a:off x="807591" y="3068960"/>
            <a:ext cx="2108225" cy="830997"/>
          </a:xfrm>
          <a:prstGeom prst="rect">
            <a:avLst/>
          </a:prstGeom>
          <a:noFill/>
          <a:ln w="38100">
            <a:solidFill>
              <a:schemeClr val="tx2">
                <a:lumMod val="75000"/>
              </a:schemeClr>
            </a:solidFill>
            <a:miter lim="800000"/>
            <a:headEnd/>
            <a:tailEnd/>
          </a:ln>
          <a:effectLst/>
        </p:spPr>
        <p:txBody>
          <a:bodyPr wrap="square">
            <a:spAutoFit/>
          </a:bodyPr>
          <a:lstStyle/>
          <a:p>
            <a:pPr algn="ctr"/>
            <a:r>
              <a:rPr lang="it-IT" sz="2400" dirty="0" smtClean="0">
                <a:latin typeface="+mj-lt"/>
              </a:rPr>
              <a:t>RIDUZIONE</a:t>
            </a:r>
          </a:p>
          <a:p>
            <a:pPr algn="ctr"/>
            <a:r>
              <a:rPr lang="it-IT" sz="2400" dirty="0" smtClean="0">
                <a:latin typeface="+mj-lt"/>
              </a:rPr>
              <a:t>STABILE</a:t>
            </a:r>
            <a:endParaRPr lang="it-IT" sz="2400" dirty="0">
              <a:latin typeface="+mj-lt"/>
            </a:endParaRPr>
          </a:p>
        </p:txBody>
      </p:sp>
      <p:sp>
        <p:nvSpPr>
          <p:cNvPr id="17" name="AutoShape 8"/>
          <p:cNvSpPr>
            <a:spLocks noChangeArrowheads="1"/>
          </p:cNvSpPr>
          <p:nvPr/>
        </p:nvSpPr>
        <p:spPr bwMode="auto">
          <a:xfrm>
            <a:off x="1429544" y="4077072"/>
            <a:ext cx="838200" cy="7620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it-IT"/>
          </a:p>
        </p:txBody>
      </p:sp>
      <p:sp>
        <p:nvSpPr>
          <p:cNvPr id="20" name="Text Box 4"/>
          <p:cNvSpPr txBox="1">
            <a:spLocks noChangeArrowheads="1"/>
          </p:cNvSpPr>
          <p:nvPr/>
        </p:nvSpPr>
        <p:spPr bwMode="auto">
          <a:xfrm>
            <a:off x="2994541" y="1772816"/>
            <a:ext cx="3161635"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SUBLUSSAZIONE  </a:t>
            </a:r>
            <a:endParaRPr lang="it-IT" sz="3200" b="1" i="1" dirty="0">
              <a:solidFill>
                <a:schemeClr val="accent1"/>
              </a:solidFill>
              <a:latin typeface="+mj-lt"/>
            </a:endParaRPr>
          </a:p>
        </p:txBody>
      </p:sp>
      <p:sp>
        <p:nvSpPr>
          <p:cNvPr id="21" name="Text Box 3"/>
          <p:cNvSpPr txBox="1">
            <a:spLocks noChangeArrowheads="1"/>
          </p:cNvSpPr>
          <p:nvPr/>
        </p:nvSpPr>
        <p:spPr bwMode="auto">
          <a:xfrm>
            <a:off x="5920159" y="3068960"/>
            <a:ext cx="2108225" cy="830997"/>
          </a:xfrm>
          <a:prstGeom prst="rect">
            <a:avLst/>
          </a:prstGeom>
          <a:noFill/>
          <a:ln w="38100">
            <a:solidFill>
              <a:schemeClr val="tx2">
                <a:lumMod val="75000"/>
              </a:schemeClr>
            </a:solidFill>
            <a:miter lim="800000"/>
            <a:headEnd/>
            <a:tailEnd/>
          </a:ln>
          <a:effectLst/>
        </p:spPr>
        <p:txBody>
          <a:bodyPr wrap="square">
            <a:spAutoFit/>
          </a:bodyPr>
          <a:lstStyle/>
          <a:p>
            <a:pPr algn="ctr"/>
            <a:r>
              <a:rPr lang="it-IT" sz="2400" dirty="0" smtClean="0">
                <a:latin typeface="+mj-lt"/>
              </a:rPr>
              <a:t>RIDUZIONE</a:t>
            </a:r>
          </a:p>
          <a:p>
            <a:pPr algn="ctr"/>
            <a:r>
              <a:rPr lang="it-IT" sz="2400" dirty="0" smtClean="0">
                <a:latin typeface="+mj-lt"/>
              </a:rPr>
              <a:t>INSTABILE</a:t>
            </a:r>
            <a:endParaRPr lang="it-IT" sz="2400" dirty="0">
              <a:latin typeface="+mj-lt"/>
            </a:endParaRPr>
          </a:p>
        </p:txBody>
      </p:sp>
      <p:sp>
        <p:nvSpPr>
          <p:cNvPr id="22" name="Text Box 4"/>
          <p:cNvSpPr txBox="1">
            <a:spLocks noChangeArrowheads="1"/>
          </p:cNvSpPr>
          <p:nvPr/>
        </p:nvSpPr>
        <p:spPr bwMode="auto">
          <a:xfrm>
            <a:off x="510612" y="5085184"/>
            <a:ext cx="2765244" cy="1077218"/>
          </a:xfrm>
          <a:prstGeom prst="rect">
            <a:avLst/>
          </a:prstGeom>
          <a:noFill/>
          <a:ln w="9525">
            <a:solidFill>
              <a:schemeClr val="tx2">
                <a:lumMod val="75000"/>
              </a:schemeClr>
            </a:solidFill>
            <a:miter lim="800000"/>
            <a:headEnd/>
            <a:tailEnd/>
          </a:ln>
          <a:effectLst/>
        </p:spPr>
        <p:txBody>
          <a:bodyPr wrap="none">
            <a:spAutoFit/>
          </a:bodyPr>
          <a:lstStyle/>
          <a:p>
            <a:r>
              <a:rPr lang="it-IT" sz="3200" b="1" i="1" dirty="0" smtClean="0">
                <a:solidFill>
                  <a:schemeClr val="accent1"/>
                </a:solidFill>
                <a:latin typeface="+mj-lt"/>
              </a:rPr>
              <a:t>TRATTAMENTO</a:t>
            </a:r>
          </a:p>
          <a:p>
            <a:r>
              <a:rPr lang="it-IT" sz="3200" b="1" i="1" dirty="0" smtClean="0">
                <a:solidFill>
                  <a:schemeClr val="accent1"/>
                </a:solidFill>
                <a:latin typeface="+mj-lt"/>
              </a:rPr>
              <a:t> INCRUENTO</a:t>
            </a:r>
            <a:endParaRPr lang="it-IT" sz="3200" b="1" i="1" dirty="0">
              <a:solidFill>
                <a:schemeClr val="accent1"/>
              </a:solidFill>
              <a:latin typeface="+mj-lt"/>
            </a:endParaRPr>
          </a:p>
        </p:txBody>
      </p:sp>
      <p:sp>
        <p:nvSpPr>
          <p:cNvPr id="23" name="AutoShape 8"/>
          <p:cNvSpPr>
            <a:spLocks noChangeArrowheads="1"/>
          </p:cNvSpPr>
          <p:nvPr/>
        </p:nvSpPr>
        <p:spPr bwMode="auto">
          <a:xfrm>
            <a:off x="6542112" y="4077072"/>
            <a:ext cx="838200" cy="762000"/>
          </a:xfrm>
          <a:prstGeom prst="downArrow">
            <a:avLst>
              <a:gd name="adj1" fmla="val 50000"/>
              <a:gd name="adj2" fmla="val 25000"/>
            </a:avLst>
          </a:prstGeom>
          <a:solidFill>
            <a:schemeClr val="accent1"/>
          </a:solidFill>
          <a:ln w="9525">
            <a:solidFill>
              <a:schemeClr val="tx1"/>
            </a:solidFill>
            <a:miter lim="800000"/>
            <a:headEnd/>
            <a:tailEnd/>
          </a:ln>
          <a:effectLst/>
        </p:spPr>
        <p:txBody>
          <a:bodyPr wrap="none" anchor="ctr"/>
          <a:lstStyle/>
          <a:p>
            <a:endParaRPr lang="it-IT"/>
          </a:p>
        </p:txBody>
      </p:sp>
      <p:sp>
        <p:nvSpPr>
          <p:cNvPr id="24" name="Text Box 4"/>
          <p:cNvSpPr txBox="1">
            <a:spLocks noChangeArrowheads="1"/>
          </p:cNvSpPr>
          <p:nvPr/>
        </p:nvSpPr>
        <p:spPr bwMode="auto">
          <a:xfrm>
            <a:off x="5652120" y="5085184"/>
            <a:ext cx="2765244" cy="1077218"/>
          </a:xfrm>
          <a:prstGeom prst="rect">
            <a:avLst/>
          </a:prstGeom>
          <a:noFill/>
          <a:ln w="9525">
            <a:solidFill>
              <a:schemeClr val="tx2">
                <a:lumMod val="75000"/>
              </a:schemeClr>
            </a:solidFill>
            <a:miter lim="800000"/>
            <a:headEnd/>
            <a:tailEnd/>
          </a:ln>
          <a:effectLst/>
        </p:spPr>
        <p:txBody>
          <a:bodyPr wrap="none">
            <a:spAutoFit/>
          </a:bodyPr>
          <a:lstStyle/>
          <a:p>
            <a:r>
              <a:rPr lang="it-IT" sz="3200" b="1" i="1" dirty="0" smtClean="0">
                <a:solidFill>
                  <a:schemeClr val="accent1"/>
                </a:solidFill>
                <a:latin typeface="+mj-lt"/>
              </a:rPr>
              <a:t>TRATTAMENTO</a:t>
            </a:r>
          </a:p>
          <a:p>
            <a:r>
              <a:rPr lang="it-IT" sz="3200" b="1" i="1" dirty="0" smtClean="0">
                <a:solidFill>
                  <a:schemeClr val="accent1"/>
                </a:solidFill>
                <a:latin typeface="+mj-lt"/>
              </a:rPr>
              <a:t> CRUENTO</a:t>
            </a:r>
            <a:endParaRPr lang="it-IT" sz="3200" b="1" i="1" dirty="0">
              <a:solidFill>
                <a:schemeClr val="accent1"/>
              </a:solidFill>
              <a:latin typeface="+mj-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TERAPIA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20" name="Text Box 4"/>
          <p:cNvSpPr txBox="1">
            <a:spLocks noChangeArrowheads="1"/>
          </p:cNvSpPr>
          <p:nvPr/>
        </p:nvSpPr>
        <p:spPr bwMode="auto">
          <a:xfrm>
            <a:off x="2994541" y="1772816"/>
            <a:ext cx="3161635"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SUBLUSSAZIONE  </a:t>
            </a:r>
            <a:endParaRPr lang="it-IT" sz="3200" b="1" i="1" dirty="0">
              <a:solidFill>
                <a:schemeClr val="accent1"/>
              </a:solidFill>
              <a:latin typeface="+mj-lt"/>
            </a:endParaRPr>
          </a:p>
        </p:txBody>
      </p:sp>
      <p:pic>
        <p:nvPicPr>
          <p:cNvPr id="25" name="Picture 6" descr="DSCN1208"/>
          <p:cNvPicPr>
            <a:picLocks noChangeAspect="1" noChangeArrowheads="1"/>
          </p:cNvPicPr>
          <p:nvPr/>
        </p:nvPicPr>
        <p:blipFill>
          <a:blip r:embed="rId4" cstate="print"/>
          <a:srcRect l="21739" r="21739"/>
          <a:stretch>
            <a:fillRect/>
          </a:stretch>
        </p:blipFill>
        <p:spPr bwMode="auto">
          <a:xfrm>
            <a:off x="3203848" y="2636912"/>
            <a:ext cx="2713409" cy="36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TERAPIA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20" name="Text Box 4"/>
          <p:cNvSpPr txBox="1">
            <a:spLocks noChangeArrowheads="1"/>
          </p:cNvSpPr>
          <p:nvPr/>
        </p:nvSpPr>
        <p:spPr bwMode="auto">
          <a:xfrm>
            <a:off x="2994541" y="1772816"/>
            <a:ext cx="3161635"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SUBLUSSAZIONE  </a:t>
            </a:r>
            <a:endParaRPr lang="it-IT" sz="3200" b="1" i="1" dirty="0">
              <a:solidFill>
                <a:schemeClr val="accent1"/>
              </a:solidFill>
              <a:latin typeface="+mj-lt"/>
            </a:endParaRPr>
          </a:p>
        </p:txBody>
      </p:sp>
      <p:pic>
        <p:nvPicPr>
          <p:cNvPr id="8" name="Picture 6" descr="DSCN1211"/>
          <p:cNvPicPr>
            <a:picLocks noChangeAspect="1" noChangeArrowheads="1"/>
          </p:cNvPicPr>
          <p:nvPr/>
        </p:nvPicPr>
        <p:blipFill>
          <a:blip r:embed="rId4" cstate="print"/>
          <a:srcRect l="4347" t="28986" r="10870" b="13043"/>
          <a:stretch>
            <a:fillRect/>
          </a:stretch>
        </p:blipFill>
        <p:spPr bwMode="auto">
          <a:xfrm>
            <a:off x="1475656" y="3068960"/>
            <a:ext cx="6039344" cy="30963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TERAPIA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24" name="Text Box 18"/>
          <p:cNvSpPr txBox="1">
            <a:spLocks noChangeArrowheads="1"/>
          </p:cNvSpPr>
          <p:nvPr/>
        </p:nvSpPr>
        <p:spPr bwMode="auto">
          <a:xfrm>
            <a:off x="5868144" y="5877272"/>
            <a:ext cx="2088232" cy="646331"/>
          </a:xfrm>
          <a:prstGeom prst="rect">
            <a:avLst/>
          </a:prstGeom>
          <a:noFill/>
          <a:ln w="3175">
            <a:solidFill>
              <a:schemeClr val="tx2">
                <a:lumMod val="75000"/>
              </a:schemeClr>
            </a:solidFill>
            <a:miter lim="800000"/>
            <a:headEnd/>
            <a:tailEnd/>
          </a:ln>
          <a:effectLst/>
        </p:spPr>
        <p:txBody>
          <a:bodyPr wrap="square">
            <a:spAutoFit/>
          </a:bodyPr>
          <a:lstStyle/>
          <a:p>
            <a:r>
              <a:rPr lang="it-IT" dirty="0" smtClean="0">
                <a:latin typeface="+mj-lt"/>
              </a:rPr>
              <a:t> OSTEOTOMIA</a:t>
            </a:r>
          </a:p>
          <a:p>
            <a:r>
              <a:rPr lang="it-IT" dirty="0" smtClean="0">
                <a:latin typeface="+mj-lt"/>
              </a:rPr>
              <a:t> TETTOPLASTICA </a:t>
            </a:r>
            <a:endParaRPr lang="it-IT" dirty="0">
              <a:latin typeface="+mj-lt"/>
            </a:endParaRPr>
          </a:p>
        </p:txBody>
      </p:sp>
      <p:sp>
        <p:nvSpPr>
          <p:cNvPr id="17" name="Text Box 4"/>
          <p:cNvSpPr txBox="1">
            <a:spLocks noChangeArrowheads="1"/>
          </p:cNvSpPr>
          <p:nvPr/>
        </p:nvSpPr>
        <p:spPr bwMode="auto">
          <a:xfrm>
            <a:off x="3323793" y="1772816"/>
            <a:ext cx="2472343"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LUSSAZIONE  </a:t>
            </a:r>
            <a:endParaRPr lang="it-IT" sz="3200" b="1" i="1" dirty="0">
              <a:solidFill>
                <a:schemeClr val="accent1"/>
              </a:solidFill>
              <a:latin typeface="+mj-lt"/>
            </a:endParaRPr>
          </a:p>
        </p:txBody>
      </p:sp>
      <p:sp>
        <p:nvSpPr>
          <p:cNvPr id="18" name="Text Box 3"/>
          <p:cNvSpPr txBox="1">
            <a:spLocks noChangeArrowheads="1"/>
          </p:cNvSpPr>
          <p:nvPr/>
        </p:nvSpPr>
        <p:spPr bwMode="auto">
          <a:xfrm>
            <a:off x="807591" y="3068960"/>
            <a:ext cx="2108225" cy="707886"/>
          </a:xfrm>
          <a:prstGeom prst="rect">
            <a:avLst/>
          </a:prstGeom>
          <a:noFill/>
          <a:ln w="38100">
            <a:solidFill>
              <a:schemeClr val="tx2">
                <a:lumMod val="75000"/>
              </a:schemeClr>
            </a:solidFill>
            <a:miter lim="800000"/>
            <a:headEnd/>
            <a:tailEnd/>
          </a:ln>
          <a:effectLst/>
        </p:spPr>
        <p:txBody>
          <a:bodyPr wrap="square">
            <a:spAutoFit/>
          </a:bodyPr>
          <a:lstStyle/>
          <a:p>
            <a:pPr algn="ctr"/>
            <a:r>
              <a:rPr lang="it-IT" sz="2000" dirty="0" smtClean="0">
                <a:latin typeface="+mj-lt"/>
              </a:rPr>
              <a:t>RIDUZIONE</a:t>
            </a:r>
          </a:p>
          <a:p>
            <a:pPr algn="ctr"/>
            <a:r>
              <a:rPr lang="it-IT" sz="2000" dirty="0" smtClean="0">
                <a:latin typeface="+mj-lt"/>
              </a:rPr>
              <a:t>STABILE</a:t>
            </a:r>
            <a:endParaRPr lang="it-IT" sz="2000" dirty="0">
              <a:latin typeface="+mj-lt"/>
            </a:endParaRPr>
          </a:p>
        </p:txBody>
      </p:sp>
      <p:sp>
        <p:nvSpPr>
          <p:cNvPr id="19" name="Text Box 4"/>
          <p:cNvSpPr txBox="1">
            <a:spLocks noChangeArrowheads="1"/>
          </p:cNvSpPr>
          <p:nvPr/>
        </p:nvSpPr>
        <p:spPr bwMode="auto">
          <a:xfrm>
            <a:off x="798057" y="4797152"/>
            <a:ext cx="2117759" cy="830997"/>
          </a:xfrm>
          <a:prstGeom prst="rect">
            <a:avLst/>
          </a:prstGeom>
          <a:noFill/>
          <a:ln w="9525">
            <a:solidFill>
              <a:schemeClr val="tx2">
                <a:lumMod val="75000"/>
              </a:schemeClr>
            </a:solidFill>
            <a:miter lim="800000"/>
            <a:headEnd/>
            <a:tailEnd/>
          </a:ln>
          <a:effectLst/>
        </p:spPr>
        <p:txBody>
          <a:bodyPr wrap="none">
            <a:spAutoFit/>
          </a:bodyPr>
          <a:lstStyle/>
          <a:p>
            <a:r>
              <a:rPr lang="it-IT" sz="2400" b="1" i="1" dirty="0" smtClean="0">
                <a:solidFill>
                  <a:schemeClr val="accent1"/>
                </a:solidFill>
                <a:latin typeface="+mj-lt"/>
              </a:rPr>
              <a:t>TRATTAMENTO</a:t>
            </a:r>
          </a:p>
          <a:p>
            <a:r>
              <a:rPr lang="it-IT" sz="2400" b="1" i="1" dirty="0" smtClean="0">
                <a:solidFill>
                  <a:schemeClr val="accent1"/>
                </a:solidFill>
                <a:latin typeface="+mj-lt"/>
              </a:rPr>
              <a:t> INCRUENTO</a:t>
            </a:r>
            <a:endParaRPr lang="it-IT" sz="2400" b="1" i="1" dirty="0">
              <a:solidFill>
                <a:schemeClr val="accent1"/>
              </a:solidFill>
              <a:latin typeface="+mj-lt"/>
            </a:endParaRPr>
          </a:p>
        </p:txBody>
      </p:sp>
      <p:sp>
        <p:nvSpPr>
          <p:cNvPr id="26" name="Text Box 3"/>
          <p:cNvSpPr txBox="1">
            <a:spLocks noChangeArrowheads="1"/>
          </p:cNvSpPr>
          <p:nvPr/>
        </p:nvSpPr>
        <p:spPr bwMode="auto">
          <a:xfrm>
            <a:off x="5848151" y="3068960"/>
            <a:ext cx="2108225" cy="707886"/>
          </a:xfrm>
          <a:prstGeom prst="rect">
            <a:avLst/>
          </a:prstGeom>
          <a:noFill/>
          <a:ln w="38100">
            <a:solidFill>
              <a:schemeClr val="tx2">
                <a:lumMod val="75000"/>
              </a:schemeClr>
            </a:solidFill>
            <a:miter lim="800000"/>
            <a:headEnd/>
            <a:tailEnd/>
          </a:ln>
          <a:effectLst/>
        </p:spPr>
        <p:txBody>
          <a:bodyPr wrap="square">
            <a:spAutoFit/>
          </a:bodyPr>
          <a:lstStyle/>
          <a:p>
            <a:pPr algn="ctr"/>
            <a:r>
              <a:rPr lang="it-IT" sz="2000" dirty="0" smtClean="0">
                <a:latin typeface="+mj-lt"/>
              </a:rPr>
              <a:t>RIDUZIONE</a:t>
            </a:r>
          </a:p>
          <a:p>
            <a:pPr algn="ctr"/>
            <a:r>
              <a:rPr lang="it-IT" sz="2000" dirty="0" smtClean="0">
                <a:latin typeface="+mj-lt"/>
              </a:rPr>
              <a:t>INSTABILE</a:t>
            </a:r>
            <a:endParaRPr lang="it-IT" sz="2000" dirty="0">
              <a:latin typeface="+mj-lt"/>
            </a:endParaRPr>
          </a:p>
        </p:txBody>
      </p:sp>
      <p:sp>
        <p:nvSpPr>
          <p:cNvPr id="32" name="Text Box 4"/>
          <p:cNvSpPr txBox="1">
            <a:spLocks noChangeArrowheads="1"/>
          </p:cNvSpPr>
          <p:nvPr/>
        </p:nvSpPr>
        <p:spPr bwMode="auto">
          <a:xfrm>
            <a:off x="5838617" y="4797152"/>
            <a:ext cx="2117759" cy="830997"/>
          </a:xfrm>
          <a:prstGeom prst="rect">
            <a:avLst/>
          </a:prstGeom>
          <a:noFill/>
          <a:ln w="9525">
            <a:solidFill>
              <a:schemeClr val="tx2">
                <a:lumMod val="75000"/>
              </a:schemeClr>
            </a:solidFill>
            <a:miter lim="800000"/>
            <a:headEnd/>
            <a:tailEnd/>
          </a:ln>
          <a:effectLst/>
        </p:spPr>
        <p:txBody>
          <a:bodyPr wrap="none">
            <a:spAutoFit/>
          </a:bodyPr>
          <a:lstStyle/>
          <a:p>
            <a:r>
              <a:rPr lang="it-IT" sz="2400" b="1" i="1" dirty="0" smtClean="0">
                <a:solidFill>
                  <a:schemeClr val="accent1"/>
                </a:solidFill>
                <a:latin typeface="+mj-lt"/>
              </a:rPr>
              <a:t>TRATTAMENTO</a:t>
            </a:r>
          </a:p>
          <a:p>
            <a:r>
              <a:rPr lang="it-IT" sz="2400" b="1" i="1" dirty="0" smtClean="0">
                <a:solidFill>
                  <a:schemeClr val="accent1"/>
                </a:solidFill>
                <a:latin typeface="+mj-lt"/>
              </a:rPr>
              <a:t> CRUENTO</a:t>
            </a:r>
            <a:endParaRPr lang="it-IT" sz="2400" b="1" i="1" dirty="0">
              <a:solidFill>
                <a:schemeClr val="accent1"/>
              </a:solidFill>
              <a:latin typeface="+mj-lt"/>
            </a:endParaRPr>
          </a:p>
        </p:txBody>
      </p:sp>
      <p:cxnSp>
        <p:nvCxnSpPr>
          <p:cNvPr id="36" name="Connettore 2 35"/>
          <p:cNvCxnSpPr/>
          <p:nvPr/>
        </p:nvCxnSpPr>
        <p:spPr>
          <a:xfrm rot="5400000">
            <a:off x="1366850" y="4257092"/>
            <a:ext cx="79208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Connettore 2 39"/>
          <p:cNvCxnSpPr/>
          <p:nvPr/>
        </p:nvCxnSpPr>
        <p:spPr>
          <a:xfrm rot="5400000">
            <a:off x="6515422" y="4293096"/>
            <a:ext cx="7200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2" y="476250"/>
            <a:ext cx="8675687"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TERAPIA ESITI(E LC INVETERATE)</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pic>
        <p:nvPicPr>
          <p:cNvPr id="7" name="Immagine 6" descr="lca 3.jpg"/>
          <p:cNvPicPr>
            <a:picLocks noChangeAspect="1"/>
          </p:cNvPicPr>
          <p:nvPr/>
        </p:nvPicPr>
        <p:blipFill>
          <a:blip r:embed="rId4" cstate="print"/>
          <a:stretch>
            <a:fillRect/>
          </a:stretch>
        </p:blipFill>
        <p:spPr>
          <a:xfrm>
            <a:off x="759807" y="1772816"/>
            <a:ext cx="5084962" cy="2013803"/>
          </a:xfrm>
          <a:prstGeom prst="rect">
            <a:avLst/>
          </a:prstGeom>
        </p:spPr>
      </p:pic>
      <p:pic>
        <p:nvPicPr>
          <p:cNvPr id="8" name="Immagine 7" descr="lca 7.jpg"/>
          <p:cNvPicPr>
            <a:picLocks noChangeAspect="1"/>
          </p:cNvPicPr>
          <p:nvPr/>
        </p:nvPicPr>
        <p:blipFill>
          <a:blip r:embed="rId5" cstate="print"/>
          <a:stretch>
            <a:fillRect/>
          </a:stretch>
        </p:blipFill>
        <p:spPr>
          <a:xfrm>
            <a:off x="755576" y="4365104"/>
            <a:ext cx="3240360" cy="1944216"/>
          </a:xfrm>
          <a:prstGeom prst="rect">
            <a:avLst/>
          </a:prstGeom>
        </p:spPr>
      </p:pic>
      <p:pic>
        <p:nvPicPr>
          <p:cNvPr id="9" name="Immagine 8" descr="lca 8.jpg"/>
          <p:cNvPicPr>
            <a:picLocks noChangeAspect="1"/>
          </p:cNvPicPr>
          <p:nvPr/>
        </p:nvPicPr>
        <p:blipFill>
          <a:blip r:embed="rId6" cstate="print"/>
          <a:stretch>
            <a:fillRect/>
          </a:stretch>
        </p:blipFill>
        <p:spPr>
          <a:xfrm>
            <a:off x="5436096" y="4255554"/>
            <a:ext cx="3024336" cy="1981758"/>
          </a:xfrm>
          <a:prstGeom prst="rect">
            <a:avLst/>
          </a:prstGeom>
        </p:spPr>
      </p:pic>
      <p:sp>
        <p:nvSpPr>
          <p:cNvPr id="10" name="CasellaDiTesto 9"/>
          <p:cNvSpPr txBox="1"/>
          <p:nvPr/>
        </p:nvSpPr>
        <p:spPr>
          <a:xfrm>
            <a:off x="683568" y="6211669"/>
            <a:ext cx="3312368" cy="307777"/>
          </a:xfrm>
          <a:prstGeom prst="rect">
            <a:avLst/>
          </a:prstGeom>
          <a:noFill/>
        </p:spPr>
        <p:txBody>
          <a:bodyPr wrap="square" rtlCol="0">
            <a:spAutoFit/>
          </a:bodyPr>
          <a:lstStyle/>
          <a:p>
            <a:r>
              <a:rPr lang="it-IT" sz="1400" dirty="0" smtClean="0">
                <a:latin typeface="+mj-lt"/>
              </a:rPr>
              <a:t>OSTEOTOMIA </a:t>
            </a:r>
            <a:r>
              <a:rPr lang="it-IT" sz="1400" dirty="0" err="1" smtClean="0">
                <a:latin typeface="+mj-lt"/>
              </a:rPr>
              <a:t>DI</a:t>
            </a:r>
            <a:r>
              <a:rPr lang="it-IT" sz="1400" dirty="0" smtClean="0">
                <a:latin typeface="+mj-lt"/>
              </a:rPr>
              <a:t> BACINO SECONDO CHIARI</a:t>
            </a:r>
            <a:endParaRPr lang="it-IT" sz="1400" dirty="0">
              <a:latin typeface="+mj-lt"/>
            </a:endParaRPr>
          </a:p>
        </p:txBody>
      </p:sp>
      <p:sp>
        <p:nvSpPr>
          <p:cNvPr id="12" name="CasellaDiTesto 11"/>
          <p:cNvSpPr txBox="1"/>
          <p:nvPr/>
        </p:nvSpPr>
        <p:spPr>
          <a:xfrm>
            <a:off x="755576" y="3789040"/>
            <a:ext cx="3312368" cy="307777"/>
          </a:xfrm>
          <a:prstGeom prst="rect">
            <a:avLst/>
          </a:prstGeom>
          <a:noFill/>
        </p:spPr>
        <p:txBody>
          <a:bodyPr wrap="square" rtlCol="0">
            <a:spAutoFit/>
          </a:bodyPr>
          <a:lstStyle/>
          <a:p>
            <a:r>
              <a:rPr lang="it-IT" sz="1400" dirty="0" smtClean="0">
                <a:latin typeface="+mj-lt"/>
              </a:rPr>
              <a:t>TETTOPLASTICA</a:t>
            </a:r>
            <a:endParaRPr lang="it-IT" sz="1400" dirty="0">
              <a:latin typeface="+mj-lt"/>
            </a:endParaRPr>
          </a:p>
        </p:txBody>
      </p:sp>
      <p:sp>
        <p:nvSpPr>
          <p:cNvPr id="13" name="CasellaDiTesto 12"/>
          <p:cNvSpPr txBox="1"/>
          <p:nvPr/>
        </p:nvSpPr>
        <p:spPr>
          <a:xfrm>
            <a:off x="5436096" y="6217567"/>
            <a:ext cx="3312368" cy="307777"/>
          </a:xfrm>
          <a:prstGeom prst="rect">
            <a:avLst/>
          </a:prstGeom>
          <a:noFill/>
        </p:spPr>
        <p:txBody>
          <a:bodyPr wrap="square" rtlCol="0">
            <a:spAutoFit/>
          </a:bodyPr>
          <a:lstStyle/>
          <a:p>
            <a:r>
              <a:rPr lang="it-IT" sz="1400" dirty="0" smtClean="0">
                <a:latin typeface="+mj-lt"/>
              </a:rPr>
              <a:t>OSTEOTOMIA </a:t>
            </a:r>
            <a:r>
              <a:rPr lang="it-IT" sz="1400" dirty="0" err="1" smtClean="0">
                <a:latin typeface="+mj-lt"/>
              </a:rPr>
              <a:t>DI</a:t>
            </a:r>
            <a:r>
              <a:rPr lang="it-IT" sz="1400" dirty="0" smtClean="0">
                <a:latin typeface="+mj-lt"/>
              </a:rPr>
              <a:t> FEMORE</a:t>
            </a:r>
            <a:endParaRPr lang="it-IT" sz="1400" dirty="0">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EPIDEMIOLOGIA E INCIDENZA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7" name="CasellaDiTesto 6"/>
          <p:cNvSpPr txBox="1"/>
          <p:nvPr/>
        </p:nvSpPr>
        <p:spPr>
          <a:xfrm>
            <a:off x="323528" y="2492896"/>
            <a:ext cx="8820472" cy="3293209"/>
          </a:xfrm>
          <a:prstGeom prst="rect">
            <a:avLst/>
          </a:prstGeom>
          <a:noFill/>
        </p:spPr>
        <p:txBody>
          <a:bodyPr wrap="square" rtlCol="0">
            <a:spAutoFit/>
          </a:bodyPr>
          <a:lstStyle/>
          <a:p>
            <a:pPr>
              <a:lnSpc>
                <a:spcPct val="150000"/>
              </a:lnSpc>
              <a:buFont typeface="Arial" pitchFamily="34" charset="0"/>
              <a:buChar char="•"/>
            </a:pPr>
            <a:r>
              <a:rPr lang="it-IT" sz="2400" b="1" dirty="0" smtClean="0">
                <a:latin typeface="+mj-lt"/>
              </a:rPr>
              <a:t>MALFORMAZIONE CONGENITA ORTOPEDICA PIU’ FREQUENTE!!!</a:t>
            </a:r>
          </a:p>
          <a:p>
            <a:pPr>
              <a:lnSpc>
                <a:spcPct val="150000"/>
              </a:lnSpc>
              <a:buFont typeface="Arial" pitchFamily="34" charset="0"/>
              <a:buChar char="•"/>
            </a:pPr>
            <a:r>
              <a:rPr lang="it-IT" sz="2400" b="1" dirty="0" smtClean="0">
                <a:latin typeface="+mj-lt"/>
              </a:rPr>
              <a:t>M/F  1:6</a:t>
            </a:r>
          </a:p>
          <a:p>
            <a:pPr>
              <a:lnSpc>
                <a:spcPct val="150000"/>
              </a:lnSpc>
              <a:buFont typeface="Arial" pitchFamily="34" charset="0"/>
              <a:buChar char="•"/>
            </a:pPr>
            <a:r>
              <a:rPr lang="it-IT" sz="2400" b="1" dirty="0" smtClean="0">
                <a:latin typeface="+mj-lt"/>
              </a:rPr>
              <a:t>2-3% DELLA POPOLAZIONE</a:t>
            </a:r>
          </a:p>
          <a:p>
            <a:pPr>
              <a:lnSpc>
                <a:spcPct val="150000"/>
              </a:lnSpc>
              <a:buFont typeface="Arial" pitchFamily="34" charset="0"/>
              <a:buChar char="•"/>
            </a:pPr>
            <a:r>
              <a:rPr lang="it-IT" sz="2400" b="1" dirty="0" smtClean="0">
                <a:latin typeface="+mj-lt"/>
              </a:rPr>
              <a:t>65% A SINISTRA, 15% A DESTRA, 20% BILATERALE</a:t>
            </a:r>
          </a:p>
          <a:p>
            <a:endParaRPr lang="it-IT" sz="2400" b="1" dirty="0" smtClean="0">
              <a:latin typeface="+mj-lt"/>
            </a:endParaRPr>
          </a:p>
          <a:p>
            <a:endParaRPr lang="it-IT" sz="4000" b="1" dirty="0">
              <a:latin typeface="+mj-l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TERAPIA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25" name="Text Box 19"/>
          <p:cNvSpPr txBox="1">
            <a:spLocks noChangeArrowheads="1"/>
          </p:cNvSpPr>
          <p:nvPr/>
        </p:nvSpPr>
        <p:spPr bwMode="auto">
          <a:xfrm>
            <a:off x="3347864" y="3718773"/>
            <a:ext cx="2232248" cy="646331"/>
          </a:xfrm>
          <a:prstGeom prst="rect">
            <a:avLst/>
          </a:prstGeom>
          <a:noFill/>
          <a:ln w="3175">
            <a:solidFill>
              <a:schemeClr val="tx2">
                <a:lumMod val="75000"/>
              </a:schemeClr>
            </a:solidFill>
            <a:miter lim="800000"/>
            <a:headEnd/>
            <a:tailEnd/>
          </a:ln>
          <a:effectLst/>
        </p:spPr>
        <p:txBody>
          <a:bodyPr wrap="square">
            <a:spAutoFit/>
          </a:bodyPr>
          <a:lstStyle/>
          <a:p>
            <a:r>
              <a:rPr lang="it-IT" dirty="0" smtClean="0">
                <a:latin typeface="+mj-lt"/>
              </a:rPr>
              <a:t>Rimozione chirurgica  </a:t>
            </a:r>
            <a:endParaRPr lang="it-IT" dirty="0">
              <a:latin typeface="+mj-lt"/>
            </a:endParaRPr>
          </a:p>
          <a:p>
            <a:pPr>
              <a:buFont typeface="Wingdings" pitchFamily="2" charset="2"/>
              <a:buNone/>
            </a:pPr>
            <a:r>
              <a:rPr lang="it-IT" dirty="0">
                <a:latin typeface="+mj-lt"/>
              </a:rPr>
              <a:t>   cause irriducibilità   </a:t>
            </a:r>
          </a:p>
        </p:txBody>
      </p:sp>
      <p:sp>
        <p:nvSpPr>
          <p:cNvPr id="27" name="Text Box 20"/>
          <p:cNvSpPr txBox="1">
            <a:spLocks noChangeArrowheads="1"/>
          </p:cNvSpPr>
          <p:nvPr/>
        </p:nvSpPr>
        <p:spPr bwMode="auto">
          <a:xfrm>
            <a:off x="2843808" y="4648200"/>
            <a:ext cx="1224880" cy="369332"/>
          </a:xfrm>
          <a:prstGeom prst="rect">
            <a:avLst/>
          </a:prstGeom>
          <a:noFill/>
          <a:ln w="9525">
            <a:solidFill>
              <a:schemeClr val="tx2">
                <a:lumMod val="75000"/>
              </a:schemeClr>
            </a:solidFill>
            <a:miter lim="800000"/>
            <a:headEnd/>
            <a:tailEnd/>
          </a:ln>
          <a:effectLst/>
        </p:spPr>
        <p:txBody>
          <a:bodyPr wrap="square">
            <a:spAutoFit/>
          </a:bodyPr>
          <a:lstStyle/>
          <a:p>
            <a:r>
              <a:rPr lang="it-IT" dirty="0" smtClean="0">
                <a:latin typeface="+mj-lt"/>
              </a:rPr>
              <a:t>STABILE</a:t>
            </a:r>
            <a:endParaRPr lang="it-IT" dirty="0">
              <a:latin typeface="+mj-lt"/>
            </a:endParaRPr>
          </a:p>
        </p:txBody>
      </p:sp>
      <p:sp>
        <p:nvSpPr>
          <p:cNvPr id="28" name="Text Box 21"/>
          <p:cNvSpPr txBox="1">
            <a:spLocks noChangeArrowheads="1"/>
          </p:cNvSpPr>
          <p:nvPr/>
        </p:nvSpPr>
        <p:spPr bwMode="auto">
          <a:xfrm>
            <a:off x="4788024" y="4643844"/>
            <a:ext cx="1115626" cy="369332"/>
          </a:xfrm>
          <a:prstGeom prst="rect">
            <a:avLst/>
          </a:prstGeom>
          <a:noFill/>
          <a:ln w="3175">
            <a:solidFill>
              <a:schemeClr val="tx2">
                <a:lumMod val="75000"/>
              </a:schemeClr>
            </a:solidFill>
            <a:miter lim="800000"/>
            <a:headEnd/>
            <a:tailEnd/>
          </a:ln>
          <a:effectLst/>
        </p:spPr>
        <p:txBody>
          <a:bodyPr wrap="none">
            <a:spAutoFit/>
          </a:bodyPr>
          <a:lstStyle/>
          <a:p>
            <a:r>
              <a:rPr lang="it-IT" dirty="0" smtClean="0">
                <a:latin typeface="+mj-lt"/>
              </a:rPr>
              <a:t>INSTABILE</a:t>
            </a:r>
            <a:endParaRPr lang="it-IT" dirty="0">
              <a:latin typeface="+mj-lt"/>
            </a:endParaRPr>
          </a:p>
        </p:txBody>
      </p:sp>
      <p:sp>
        <p:nvSpPr>
          <p:cNvPr id="31" name="Text Box 3"/>
          <p:cNvSpPr txBox="1">
            <a:spLocks noChangeArrowheads="1"/>
          </p:cNvSpPr>
          <p:nvPr/>
        </p:nvSpPr>
        <p:spPr bwMode="auto">
          <a:xfrm>
            <a:off x="3419872" y="3068960"/>
            <a:ext cx="2108225" cy="400110"/>
          </a:xfrm>
          <a:prstGeom prst="rect">
            <a:avLst/>
          </a:prstGeom>
          <a:noFill/>
          <a:ln w="38100">
            <a:solidFill>
              <a:schemeClr val="tx2">
                <a:lumMod val="75000"/>
              </a:schemeClr>
            </a:solidFill>
            <a:miter lim="800000"/>
            <a:headEnd/>
            <a:tailEnd/>
          </a:ln>
          <a:effectLst/>
        </p:spPr>
        <p:txBody>
          <a:bodyPr wrap="square">
            <a:spAutoFit/>
          </a:bodyPr>
          <a:lstStyle/>
          <a:p>
            <a:pPr algn="ctr"/>
            <a:r>
              <a:rPr lang="it-IT" sz="2000" dirty="0" smtClean="0">
                <a:latin typeface="+mj-lt"/>
              </a:rPr>
              <a:t>IRRIDUCIBILE</a:t>
            </a:r>
            <a:endParaRPr lang="it-IT" sz="2000" dirty="0">
              <a:latin typeface="+mj-lt"/>
            </a:endParaRPr>
          </a:p>
        </p:txBody>
      </p:sp>
      <p:sp>
        <p:nvSpPr>
          <p:cNvPr id="33" name="Text Box 4"/>
          <p:cNvSpPr txBox="1">
            <a:spLocks noChangeArrowheads="1"/>
          </p:cNvSpPr>
          <p:nvPr/>
        </p:nvSpPr>
        <p:spPr bwMode="auto">
          <a:xfrm>
            <a:off x="2699792" y="5662989"/>
            <a:ext cx="1632883" cy="646331"/>
          </a:xfrm>
          <a:prstGeom prst="rect">
            <a:avLst/>
          </a:prstGeom>
          <a:noFill/>
          <a:ln w="9525">
            <a:solidFill>
              <a:schemeClr val="tx2">
                <a:lumMod val="75000"/>
              </a:schemeClr>
            </a:solidFill>
            <a:miter lim="800000"/>
            <a:headEnd/>
            <a:tailEnd/>
          </a:ln>
          <a:effectLst/>
        </p:spPr>
        <p:txBody>
          <a:bodyPr wrap="none">
            <a:spAutoFit/>
          </a:bodyPr>
          <a:lstStyle/>
          <a:p>
            <a:r>
              <a:rPr lang="it-IT" b="1" i="1" dirty="0" smtClean="0">
                <a:solidFill>
                  <a:schemeClr val="accent1"/>
                </a:solidFill>
                <a:latin typeface="+mj-lt"/>
              </a:rPr>
              <a:t>TRATTAMENTO</a:t>
            </a:r>
          </a:p>
          <a:p>
            <a:r>
              <a:rPr lang="it-IT" b="1" i="1" dirty="0" smtClean="0">
                <a:solidFill>
                  <a:schemeClr val="accent1"/>
                </a:solidFill>
                <a:latin typeface="+mj-lt"/>
              </a:rPr>
              <a:t> INCRUENTO</a:t>
            </a:r>
            <a:endParaRPr lang="it-IT" b="1" i="1" dirty="0">
              <a:solidFill>
                <a:schemeClr val="accent1"/>
              </a:solidFill>
              <a:latin typeface="+mj-lt"/>
            </a:endParaRPr>
          </a:p>
        </p:txBody>
      </p:sp>
      <p:sp>
        <p:nvSpPr>
          <p:cNvPr id="34" name="Text Box 4"/>
          <p:cNvSpPr txBox="1">
            <a:spLocks noChangeArrowheads="1"/>
          </p:cNvSpPr>
          <p:nvPr/>
        </p:nvSpPr>
        <p:spPr bwMode="auto">
          <a:xfrm>
            <a:off x="4572000" y="5662989"/>
            <a:ext cx="1632883" cy="646331"/>
          </a:xfrm>
          <a:prstGeom prst="rect">
            <a:avLst/>
          </a:prstGeom>
          <a:noFill/>
          <a:ln w="9525">
            <a:solidFill>
              <a:schemeClr val="tx2">
                <a:lumMod val="75000"/>
              </a:schemeClr>
            </a:solidFill>
            <a:miter lim="800000"/>
            <a:headEnd/>
            <a:tailEnd/>
          </a:ln>
          <a:effectLst/>
        </p:spPr>
        <p:txBody>
          <a:bodyPr wrap="none">
            <a:spAutoFit/>
          </a:bodyPr>
          <a:lstStyle/>
          <a:p>
            <a:r>
              <a:rPr lang="it-IT" b="1" i="1" dirty="0" smtClean="0">
                <a:solidFill>
                  <a:schemeClr val="accent1"/>
                </a:solidFill>
                <a:latin typeface="+mj-lt"/>
              </a:rPr>
              <a:t>TRATTAMENTO</a:t>
            </a:r>
          </a:p>
          <a:p>
            <a:r>
              <a:rPr lang="it-IT" b="1" i="1" dirty="0" smtClean="0">
                <a:solidFill>
                  <a:schemeClr val="accent1"/>
                </a:solidFill>
                <a:latin typeface="+mj-lt"/>
              </a:rPr>
              <a:t> INCRUENTO</a:t>
            </a:r>
            <a:endParaRPr lang="it-IT" b="1" i="1" dirty="0">
              <a:solidFill>
                <a:schemeClr val="accent1"/>
              </a:solidFill>
              <a:latin typeface="+mj-lt"/>
            </a:endParaRPr>
          </a:p>
        </p:txBody>
      </p:sp>
      <p:cxnSp>
        <p:nvCxnSpPr>
          <p:cNvPr id="42" name="Connettore 2 41"/>
          <p:cNvCxnSpPr/>
          <p:nvPr/>
        </p:nvCxnSpPr>
        <p:spPr>
          <a:xfrm rot="5400000">
            <a:off x="3347070" y="5301208"/>
            <a:ext cx="28803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Connettore 2 43"/>
          <p:cNvCxnSpPr/>
          <p:nvPr/>
        </p:nvCxnSpPr>
        <p:spPr>
          <a:xfrm rot="5400000">
            <a:off x="5183274" y="5337212"/>
            <a:ext cx="36004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 Box 4"/>
          <p:cNvSpPr txBox="1">
            <a:spLocks noChangeArrowheads="1"/>
          </p:cNvSpPr>
          <p:nvPr/>
        </p:nvSpPr>
        <p:spPr bwMode="auto">
          <a:xfrm>
            <a:off x="3323793" y="1772816"/>
            <a:ext cx="2472343"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LUSSAZIONE  </a:t>
            </a:r>
            <a:endParaRPr lang="it-IT" sz="3200" b="1" i="1" dirty="0">
              <a:solidFill>
                <a:schemeClr val="accent1"/>
              </a:solidFill>
              <a:latin typeface="+mj-lt"/>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CAUSE </a:t>
            </a:r>
            <a:r>
              <a:rPr lang="it-IT" sz="4800" b="1" i="1" dirty="0" err="1" smtClean="0">
                <a:solidFill>
                  <a:schemeClr val="accent5">
                    <a:lumMod val="50000"/>
                  </a:schemeClr>
                </a:solidFill>
                <a:effectLst>
                  <a:outerShdw blurRad="38100" dist="38100" dir="2700000" algn="tl">
                    <a:srgbClr val="000000">
                      <a:alpha val="43137"/>
                    </a:srgbClr>
                  </a:outerShdw>
                </a:effectLst>
                <a:latin typeface="+mj-lt"/>
                <a:ea typeface="+mj-ea"/>
                <a:cs typeface="+mj-cs"/>
              </a:rPr>
              <a:t>DI</a:t>
            </a: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 IRRIDUCIBILITA’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17" name="Text Box 5"/>
          <p:cNvSpPr txBox="1">
            <a:spLocks noChangeArrowheads="1"/>
          </p:cNvSpPr>
          <p:nvPr/>
        </p:nvSpPr>
        <p:spPr bwMode="auto">
          <a:xfrm>
            <a:off x="76200" y="1752600"/>
            <a:ext cx="6090129" cy="3416320"/>
          </a:xfrm>
          <a:prstGeom prst="rect">
            <a:avLst/>
          </a:prstGeom>
          <a:noFill/>
          <a:ln w="9525">
            <a:noFill/>
            <a:miter lim="800000"/>
            <a:headEnd/>
            <a:tailEnd/>
          </a:ln>
          <a:effectLst/>
        </p:spPr>
        <p:txBody>
          <a:bodyPr wrap="none">
            <a:spAutoFit/>
          </a:bodyPr>
          <a:lstStyle/>
          <a:p>
            <a:pPr marL="342900" indent="-342900">
              <a:lnSpc>
                <a:spcPct val="150000"/>
              </a:lnSpc>
              <a:buClr>
                <a:srgbClr val="FF3399"/>
              </a:buClr>
              <a:buFont typeface="Arial" pitchFamily="34" charset="0"/>
              <a:buChar char="•"/>
            </a:pPr>
            <a:r>
              <a:rPr lang="it-IT" dirty="0"/>
              <a:t> </a:t>
            </a:r>
            <a:r>
              <a:rPr lang="it-IT" dirty="0" smtClean="0">
                <a:latin typeface="+mj-lt"/>
              </a:rPr>
              <a:t>INSERZIONE PERICEFALICA DELLA CAPSULA</a:t>
            </a:r>
          </a:p>
          <a:p>
            <a:pPr marL="342900" indent="-342900">
              <a:lnSpc>
                <a:spcPct val="150000"/>
              </a:lnSpc>
              <a:buClr>
                <a:srgbClr val="FF3399"/>
              </a:buClr>
              <a:buFont typeface="Arial" pitchFamily="34" charset="0"/>
              <a:buChar char="•"/>
            </a:pPr>
            <a:r>
              <a:rPr lang="it-IT" dirty="0" smtClean="0">
                <a:latin typeface="+mj-lt"/>
              </a:rPr>
              <a:t> PRESENZA </a:t>
            </a:r>
            <a:r>
              <a:rPr lang="it-IT" dirty="0" err="1" smtClean="0">
                <a:latin typeface="+mj-lt"/>
              </a:rPr>
              <a:t>DI</a:t>
            </a:r>
            <a:r>
              <a:rPr lang="it-IT" dirty="0" smtClean="0">
                <a:latin typeface="+mj-lt"/>
              </a:rPr>
              <a:t> ADERENZE PERICAPSULARI</a:t>
            </a:r>
          </a:p>
          <a:p>
            <a:pPr marL="342900" indent="-342900">
              <a:lnSpc>
                <a:spcPct val="150000"/>
              </a:lnSpc>
              <a:buClr>
                <a:srgbClr val="FF3399"/>
              </a:buClr>
              <a:buFont typeface="Arial" pitchFamily="34" charset="0"/>
              <a:buChar char="•"/>
            </a:pPr>
            <a:r>
              <a:rPr lang="it-IT" dirty="0" smtClean="0">
                <a:latin typeface="+mj-lt"/>
              </a:rPr>
              <a:t> STROZZAMENTO A CLESSIDRA DELLA CAPSULA ARTICOLARE</a:t>
            </a:r>
          </a:p>
          <a:p>
            <a:pPr marL="342900" indent="-342900">
              <a:lnSpc>
                <a:spcPct val="150000"/>
              </a:lnSpc>
              <a:buClr>
                <a:srgbClr val="FF3399"/>
              </a:buClr>
              <a:buFont typeface="Arial" pitchFamily="34" charset="0"/>
              <a:buChar char="•"/>
            </a:pPr>
            <a:r>
              <a:rPr lang="it-IT" dirty="0" smtClean="0">
                <a:latin typeface="+mj-lt"/>
              </a:rPr>
              <a:t> INTROFLESSIONE DEL </a:t>
            </a:r>
            <a:r>
              <a:rPr lang="it-IT" dirty="0" err="1" smtClean="0">
                <a:latin typeface="+mj-lt"/>
              </a:rPr>
              <a:t>LIMBUS*</a:t>
            </a:r>
            <a:endParaRPr lang="it-IT" dirty="0" smtClean="0">
              <a:latin typeface="+mj-lt"/>
            </a:endParaRPr>
          </a:p>
          <a:p>
            <a:pPr marL="342900" indent="-342900">
              <a:lnSpc>
                <a:spcPct val="150000"/>
              </a:lnSpc>
              <a:buClr>
                <a:srgbClr val="FF3399"/>
              </a:buClr>
              <a:buFont typeface="Arial" pitchFamily="34" charset="0"/>
              <a:buChar char="•"/>
            </a:pPr>
            <a:r>
              <a:rPr lang="it-IT" dirty="0" smtClean="0">
                <a:latin typeface="+mj-lt"/>
              </a:rPr>
              <a:t> IPERTROFIA DEL PULVINAR E DEL LEGAMENTO ROTONDO</a:t>
            </a:r>
          </a:p>
          <a:p>
            <a:pPr marL="342900" indent="-342900">
              <a:lnSpc>
                <a:spcPct val="150000"/>
              </a:lnSpc>
              <a:buClr>
                <a:srgbClr val="FF3399"/>
              </a:buClr>
              <a:buFont typeface="Arial" pitchFamily="34" charset="0"/>
              <a:buChar char="•"/>
            </a:pPr>
            <a:r>
              <a:rPr lang="it-IT" dirty="0" smtClean="0">
                <a:latin typeface="+mj-lt"/>
              </a:rPr>
              <a:t> SPIANAMENTO DELLA CAVITÀ ACETABOLARE</a:t>
            </a:r>
          </a:p>
          <a:p>
            <a:pPr marL="342900" indent="-342900">
              <a:lnSpc>
                <a:spcPct val="150000"/>
              </a:lnSpc>
              <a:buClr>
                <a:srgbClr val="FF3399"/>
              </a:buClr>
              <a:buFont typeface="Arial" pitchFamily="34" charset="0"/>
              <a:buChar char="•"/>
            </a:pPr>
            <a:r>
              <a:rPr lang="it-IT" dirty="0" smtClean="0">
                <a:latin typeface="+mj-lt"/>
              </a:rPr>
              <a:t> DEFORMITÀ DELLA TESTA</a:t>
            </a:r>
          </a:p>
          <a:p>
            <a:pPr marL="342900" indent="-342900">
              <a:lnSpc>
                <a:spcPct val="150000"/>
              </a:lnSpc>
              <a:buClr>
                <a:srgbClr val="FF3399"/>
              </a:buClr>
              <a:buFont typeface="Arial" pitchFamily="34" charset="0"/>
              <a:buChar char="•"/>
            </a:pPr>
            <a:r>
              <a:rPr lang="it-IT" dirty="0" smtClean="0">
                <a:latin typeface="+mj-lt"/>
              </a:rPr>
              <a:t>ANTIVERSIONE DEL COLLO FEMORALE</a:t>
            </a:r>
            <a:endParaRPr lang="it-IT" dirty="0">
              <a:latin typeface="+mj-lt"/>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PREVENZIONE</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7" name="Text Box 5"/>
          <p:cNvSpPr txBox="1">
            <a:spLocks noChangeArrowheads="1"/>
          </p:cNvSpPr>
          <p:nvPr/>
        </p:nvSpPr>
        <p:spPr bwMode="auto">
          <a:xfrm>
            <a:off x="669925" y="1971997"/>
            <a:ext cx="8093075" cy="1384995"/>
          </a:xfrm>
          <a:prstGeom prst="rect">
            <a:avLst/>
          </a:prstGeom>
          <a:noFill/>
          <a:ln w="9525">
            <a:solidFill>
              <a:schemeClr val="tx1"/>
            </a:solidFill>
            <a:miter lim="800000"/>
            <a:headEnd/>
            <a:tailEnd/>
          </a:ln>
          <a:effectLst/>
        </p:spPr>
        <p:txBody>
          <a:bodyPr>
            <a:spAutoFit/>
          </a:bodyPr>
          <a:lstStyle/>
          <a:p>
            <a:r>
              <a:rPr lang="it-IT" sz="2800" u="sng" dirty="0" smtClean="0">
                <a:latin typeface="+mj-lt"/>
              </a:rPr>
              <a:t>PREVENZIONE PRIMARIA </a:t>
            </a:r>
            <a:r>
              <a:rPr lang="it-IT" sz="2800" dirty="0" smtClean="0">
                <a:latin typeface="+mj-lt"/>
              </a:rPr>
              <a:t>:NON È POSSIBILE SVOLGERE UNA PREVENZIONE PRIMARIA, PERCHÉ NON SI CONOSCE L’ETIOLOGIA DELLA </a:t>
            </a:r>
            <a:r>
              <a:rPr lang="it-IT" sz="2800" dirty="0" err="1" smtClean="0">
                <a:latin typeface="+mj-lt"/>
              </a:rPr>
              <a:t>D.C.A.</a:t>
            </a:r>
            <a:endParaRPr lang="it-IT" sz="2800" dirty="0">
              <a:latin typeface="+mj-lt"/>
            </a:endParaRPr>
          </a:p>
        </p:txBody>
      </p:sp>
      <p:sp>
        <p:nvSpPr>
          <p:cNvPr id="9" name="Text Box 8"/>
          <p:cNvSpPr txBox="1">
            <a:spLocks noChangeArrowheads="1"/>
          </p:cNvSpPr>
          <p:nvPr/>
        </p:nvSpPr>
        <p:spPr bwMode="auto">
          <a:xfrm>
            <a:off x="611560" y="3789040"/>
            <a:ext cx="8136904" cy="1815882"/>
          </a:xfrm>
          <a:prstGeom prst="rect">
            <a:avLst/>
          </a:prstGeom>
          <a:noFill/>
          <a:ln w="9525">
            <a:solidFill>
              <a:schemeClr val="tx1"/>
            </a:solidFill>
            <a:miter lim="800000"/>
            <a:headEnd/>
            <a:tailEnd/>
          </a:ln>
          <a:effectLst/>
        </p:spPr>
        <p:txBody>
          <a:bodyPr wrap="square">
            <a:spAutoFit/>
          </a:bodyPr>
          <a:lstStyle/>
          <a:p>
            <a:r>
              <a:rPr lang="it-IT" sz="2800" u="sng" dirty="0" smtClean="0">
                <a:latin typeface="+mj-lt"/>
              </a:rPr>
              <a:t>PREVENZIONE SECONDARIA </a:t>
            </a:r>
            <a:r>
              <a:rPr lang="it-IT" sz="2800" dirty="0" smtClean="0">
                <a:latin typeface="+mj-lt"/>
              </a:rPr>
              <a:t>:PER RAGGIUNGERE TALE OBIETTIVO OCCORRE, FIN DALLA NASCITA, UNA RECIPROCA COLLABORAZIONE OSTETRICO, PEDIATRICA ED ORTOPEDICA.</a:t>
            </a:r>
            <a:endParaRPr lang="it-IT" sz="2800" dirty="0">
              <a:latin typeface="+mj-lt"/>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ESITI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pic>
        <p:nvPicPr>
          <p:cNvPr id="7" name="Immagine 6" descr="ancasana-displasica.jpg"/>
          <p:cNvPicPr>
            <a:picLocks noChangeAspect="1"/>
          </p:cNvPicPr>
          <p:nvPr/>
        </p:nvPicPr>
        <p:blipFill>
          <a:blip r:embed="rId4" cstate="print"/>
          <a:stretch>
            <a:fillRect/>
          </a:stretch>
        </p:blipFill>
        <p:spPr>
          <a:xfrm>
            <a:off x="1221482" y="1723358"/>
            <a:ext cx="6878910" cy="465797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EZIOLOGIA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7" name="Rettangolo 6"/>
          <p:cNvSpPr/>
          <p:nvPr/>
        </p:nvSpPr>
        <p:spPr>
          <a:xfrm>
            <a:off x="611560" y="1772816"/>
            <a:ext cx="7632848" cy="1015663"/>
          </a:xfrm>
          <a:prstGeom prst="rect">
            <a:avLst/>
          </a:prstGeom>
        </p:spPr>
        <p:txBody>
          <a:bodyPr wrap="square">
            <a:spAutoFit/>
          </a:bodyPr>
          <a:lstStyle/>
          <a:p>
            <a:pPr algn="ctr"/>
            <a:r>
              <a:rPr lang="it-IT" sz="3200" b="1" dirty="0" smtClean="0">
                <a:latin typeface="+mj-lt"/>
              </a:rPr>
              <a:t>FATTORI INTRINSECI</a:t>
            </a:r>
          </a:p>
          <a:p>
            <a:pPr>
              <a:buFont typeface="Arial" pitchFamily="34" charset="0"/>
              <a:buChar char="•"/>
            </a:pPr>
            <a:r>
              <a:rPr lang="it-IT" sz="2800" dirty="0" smtClean="0">
                <a:latin typeface="+mj-lt"/>
              </a:rPr>
              <a:t>teoria ereditaria della “bassa penetranza”</a:t>
            </a:r>
            <a:endParaRPr lang="it-IT" sz="2800" dirty="0">
              <a:latin typeface="+mj-lt"/>
            </a:endParaRPr>
          </a:p>
        </p:txBody>
      </p:sp>
      <p:sp>
        <p:nvSpPr>
          <p:cNvPr id="8" name="Text Box 7"/>
          <p:cNvSpPr txBox="1">
            <a:spLocks noChangeArrowheads="1"/>
          </p:cNvSpPr>
          <p:nvPr/>
        </p:nvSpPr>
        <p:spPr bwMode="auto">
          <a:xfrm>
            <a:off x="683568" y="3140968"/>
            <a:ext cx="6962249" cy="3570208"/>
          </a:xfrm>
          <a:prstGeom prst="rect">
            <a:avLst/>
          </a:prstGeom>
          <a:noFill/>
          <a:ln w="9525">
            <a:noFill/>
            <a:miter lim="800000"/>
            <a:headEnd/>
            <a:tailEnd/>
          </a:ln>
          <a:effectLst/>
        </p:spPr>
        <p:txBody>
          <a:bodyPr wrap="square">
            <a:spAutoFit/>
          </a:bodyPr>
          <a:lstStyle/>
          <a:p>
            <a:pPr algn="ctr"/>
            <a:r>
              <a:rPr lang="it-IT" sz="3200" b="1" dirty="0" smtClean="0">
                <a:latin typeface="+mj-lt"/>
              </a:rPr>
              <a:t>      FATTORI ESTRINSECI</a:t>
            </a:r>
          </a:p>
          <a:p>
            <a:pPr>
              <a:buFont typeface="Arial" pitchFamily="34" charset="0"/>
              <a:buChar char="•"/>
            </a:pPr>
            <a:r>
              <a:rPr lang="it-IT" sz="2800" dirty="0" smtClean="0">
                <a:latin typeface="+mj-lt"/>
              </a:rPr>
              <a:t>Fattori meccanici:</a:t>
            </a:r>
          </a:p>
          <a:p>
            <a:r>
              <a:rPr lang="it-IT" sz="2000" dirty="0" err="1" smtClean="0">
                <a:latin typeface="+mj-lt"/>
              </a:rPr>
              <a:t>oligoidramnios</a:t>
            </a:r>
            <a:endParaRPr lang="it-IT" sz="2000" dirty="0" smtClean="0">
              <a:latin typeface="+mj-lt"/>
            </a:endParaRPr>
          </a:p>
          <a:p>
            <a:r>
              <a:rPr lang="it-IT" sz="2000" dirty="0" err="1" smtClean="0">
                <a:latin typeface="+mj-lt"/>
              </a:rPr>
              <a:t>polidramnios</a:t>
            </a:r>
            <a:endParaRPr lang="it-IT" sz="2000" dirty="0" smtClean="0">
              <a:latin typeface="+mj-lt"/>
            </a:endParaRPr>
          </a:p>
          <a:p>
            <a:r>
              <a:rPr lang="it-IT" sz="2000" dirty="0" smtClean="0">
                <a:latin typeface="+mj-lt"/>
              </a:rPr>
              <a:t>briglie amniotiche</a:t>
            </a:r>
          </a:p>
          <a:p>
            <a:r>
              <a:rPr lang="it-IT" sz="2000" dirty="0" smtClean="0">
                <a:latin typeface="+mj-lt"/>
              </a:rPr>
              <a:t>presentazione podalica</a:t>
            </a:r>
          </a:p>
          <a:p>
            <a:endParaRPr lang="it-IT" sz="2000" dirty="0" smtClean="0">
              <a:latin typeface="+mj-lt"/>
            </a:endParaRPr>
          </a:p>
          <a:p>
            <a:pPr>
              <a:buFont typeface="Arial" pitchFamily="34" charset="0"/>
              <a:buChar char="•"/>
            </a:pPr>
            <a:r>
              <a:rPr lang="it-IT" sz="2800" dirty="0" smtClean="0">
                <a:latin typeface="+mj-lt"/>
              </a:rPr>
              <a:t>Fattori ormonali</a:t>
            </a:r>
          </a:p>
          <a:p>
            <a:r>
              <a:rPr lang="it-IT" sz="2000" dirty="0" smtClean="0">
                <a:latin typeface="+mj-lt"/>
              </a:rPr>
              <a:t>Estrogeni, relaxina, progesterone, etc.</a:t>
            </a:r>
          </a:p>
          <a:p>
            <a:pPr>
              <a:buFontTx/>
              <a:buChar char="•"/>
            </a:pPr>
            <a:endParaRPr lang="it-IT" dirty="0">
              <a:latin typeface="+mj-lt"/>
            </a:endParaRPr>
          </a:p>
        </p:txBody>
      </p:sp>
      <p:pic>
        <p:nvPicPr>
          <p:cNvPr id="10" name="Immagine 9" descr="lca.jpg"/>
          <p:cNvPicPr>
            <a:picLocks noChangeAspect="1"/>
          </p:cNvPicPr>
          <p:nvPr/>
        </p:nvPicPr>
        <p:blipFill>
          <a:blip r:embed="rId4" cstate="print"/>
          <a:stretch>
            <a:fillRect/>
          </a:stretch>
        </p:blipFill>
        <p:spPr>
          <a:xfrm>
            <a:off x="4932040" y="3717033"/>
            <a:ext cx="3672408" cy="161311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PATOGENESI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pic>
        <p:nvPicPr>
          <p:cNvPr id="7" name="Immagine 6" descr="Coxo-fem-a.jpg"/>
          <p:cNvPicPr>
            <a:picLocks noChangeAspect="1"/>
          </p:cNvPicPr>
          <p:nvPr/>
        </p:nvPicPr>
        <p:blipFill>
          <a:blip r:embed="rId4" cstate="print"/>
          <a:stretch>
            <a:fillRect/>
          </a:stretch>
        </p:blipFill>
        <p:spPr>
          <a:xfrm>
            <a:off x="2915816" y="1916832"/>
            <a:ext cx="5544616" cy="4161723"/>
          </a:xfrm>
          <a:prstGeom prst="rect">
            <a:avLst/>
          </a:prstGeom>
          <a:ln>
            <a:solidFill>
              <a:schemeClr val="tx2">
                <a:lumMod val="75000"/>
              </a:schemeClr>
            </a:solidFill>
          </a:ln>
        </p:spPr>
      </p:pic>
      <p:sp>
        <p:nvSpPr>
          <p:cNvPr id="8" name="CasellaDiTesto 7"/>
          <p:cNvSpPr txBox="1"/>
          <p:nvPr/>
        </p:nvSpPr>
        <p:spPr>
          <a:xfrm>
            <a:off x="467544" y="2492896"/>
            <a:ext cx="1944216" cy="923330"/>
          </a:xfrm>
          <a:prstGeom prst="rect">
            <a:avLst/>
          </a:prstGeom>
          <a:noFill/>
        </p:spPr>
        <p:txBody>
          <a:bodyPr wrap="square" rtlCol="0">
            <a:spAutoFit/>
          </a:bodyPr>
          <a:lstStyle/>
          <a:p>
            <a:r>
              <a:rPr lang="it-IT" b="1" u="sng" dirty="0" smtClean="0">
                <a:latin typeface="+mj-lt"/>
              </a:rPr>
              <a:t>1)TEORIA DELLA</a:t>
            </a:r>
          </a:p>
          <a:p>
            <a:r>
              <a:rPr lang="it-IT" b="1" u="sng" dirty="0" smtClean="0">
                <a:latin typeface="+mj-lt"/>
              </a:rPr>
              <a:t>DISPLASIA</a:t>
            </a:r>
          </a:p>
          <a:p>
            <a:r>
              <a:rPr lang="it-IT" b="1" u="sng" dirty="0" smtClean="0">
                <a:latin typeface="+mj-lt"/>
              </a:rPr>
              <a:t>ACETABOLARE</a:t>
            </a:r>
            <a:endParaRPr lang="it-IT" b="1" u="sng" dirty="0">
              <a:latin typeface="+mj-lt"/>
            </a:endParaRPr>
          </a:p>
        </p:txBody>
      </p:sp>
      <p:sp>
        <p:nvSpPr>
          <p:cNvPr id="9" name="CasellaDiTesto 8"/>
          <p:cNvSpPr txBox="1"/>
          <p:nvPr/>
        </p:nvSpPr>
        <p:spPr>
          <a:xfrm>
            <a:off x="467544" y="3861048"/>
            <a:ext cx="1944216" cy="923330"/>
          </a:xfrm>
          <a:prstGeom prst="rect">
            <a:avLst/>
          </a:prstGeom>
          <a:noFill/>
        </p:spPr>
        <p:txBody>
          <a:bodyPr wrap="square" rtlCol="0">
            <a:spAutoFit/>
          </a:bodyPr>
          <a:lstStyle/>
          <a:p>
            <a:r>
              <a:rPr lang="it-IT" b="1" dirty="0" smtClean="0">
                <a:latin typeface="+mj-lt"/>
              </a:rPr>
              <a:t>2)TEORIA DELLA</a:t>
            </a:r>
          </a:p>
          <a:p>
            <a:r>
              <a:rPr lang="it-IT" b="1" dirty="0" smtClean="0">
                <a:latin typeface="+mj-lt"/>
              </a:rPr>
              <a:t>LASSITÀ CAPSULO</a:t>
            </a:r>
          </a:p>
          <a:p>
            <a:r>
              <a:rPr lang="it-IT" b="1" dirty="0" smtClean="0">
                <a:latin typeface="+mj-lt"/>
              </a:rPr>
              <a:t>LIGAMENTOSA</a:t>
            </a:r>
            <a:endParaRPr lang="it-IT" b="1" dirty="0">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PATOGENESI</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pic>
        <p:nvPicPr>
          <p:cNvPr id="10" name="Immagine 9" descr="anca_anatomia_vista_anteriore.png"/>
          <p:cNvPicPr>
            <a:picLocks noChangeAspect="1"/>
          </p:cNvPicPr>
          <p:nvPr/>
        </p:nvPicPr>
        <p:blipFill>
          <a:blip r:embed="rId4" cstate="print"/>
          <a:stretch>
            <a:fillRect/>
          </a:stretch>
        </p:blipFill>
        <p:spPr>
          <a:xfrm>
            <a:off x="2627784" y="1484784"/>
            <a:ext cx="5472608" cy="4994923"/>
          </a:xfrm>
          <a:prstGeom prst="rect">
            <a:avLst/>
          </a:prstGeom>
          <a:ln>
            <a:solidFill>
              <a:schemeClr val="tx2">
                <a:lumMod val="75000"/>
              </a:schemeClr>
            </a:solidFill>
          </a:ln>
        </p:spPr>
      </p:pic>
      <p:sp>
        <p:nvSpPr>
          <p:cNvPr id="9" name="CasellaDiTesto 8"/>
          <p:cNvSpPr txBox="1"/>
          <p:nvPr/>
        </p:nvSpPr>
        <p:spPr>
          <a:xfrm>
            <a:off x="467544" y="2492896"/>
            <a:ext cx="1944216" cy="923330"/>
          </a:xfrm>
          <a:prstGeom prst="rect">
            <a:avLst/>
          </a:prstGeom>
          <a:noFill/>
        </p:spPr>
        <p:txBody>
          <a:bodyPr wrap="square" rtlCol="0">
            <a:spAutoFit/>
          </a:bodyPr>
          <a:lstStyle/>
          <a:p>
            <a:r>
              <a:rPr lang="it-IT" b="1" dirty="0" smtClean="0">
                <a:latin typeface="+mj-lt"/>
              </a:rPr>
              <a:t>1)TEORIA DELLA</a:t>
            </a:r>
          </a:p>
          <a:p>
            <a:r>
              <a:rPr lang="it-IT" b="1" dirty="0" smtClean="0">
                <a:latin typeface="+mj-lt"/>
              </a:rPr>
              <a:t>DISPLASIA</a:t>
            </a:r>
          </a:p>
          <a:p>
            <a:r>
              <a:rPr lang="it-IT" b="1" dirty="0" smtClean="0">
                <a:latin typeface="+mj-lt"/>
              </a:rPr>
              <a:t>ACETABOLARE</a:t>
            </a:r>
            <a:endParaRPr lang="it-IT" b="1" dirty="0">
              <a:latin typeface="+mj-lt"/>
            </a:endParaRPr>
          </a:p>
        </p:txBody>
      </p:sp>
      <p:sp>
        <p:nvSpPr>
          <p:cNvPr id="11" name="CasellaDiTesto 10"/>
          <p:cNvSpPr txBox="1"/>
          <p:nvPr/>
        </p:nvSpPr>
        <p:spPr>
          <a:xfrm>
            <a:off x="467544" y="3861048"/>
            <a:ext cx="1944216" cy="923330"/>
          </a:xfrm>
          <a:prstGeom prst="rect">
            <a:avLst/>
          </a:prstGeom>
          <a:noFill/>
        </p:spPr>
        <p:txBody>
          <a:bodyPr wrap="square" rtlCol="0">
            <a:spAutoFit/>
          </a:bodyPr>
          <a:lstStyle/>
          <a:p>
            <a:r>
              <a:rPr lang="it-IT" b="1" u="sng" dirty="0" smtClean="0">
                <a:latin typeface="+mj-lt"/>
              </a:rPr>
              <a:t>2)TEORIA DELLA</a:t>
            </a:r>
          </a:p>
          <a:p>
            <a:r>
              <a:rPr lang="it-IT" b="1" u="sng" dirty="0" smtClean="0">
                <a:latin typeface="+mj-lt"/>
              </a:rPr>
              <a:t>LASSITÀ CAPSULO</a:t>
            </a:r>
          </a:p>
          <a:p>
            <a:r>
              <a:rPr lang="it-IT" b="1" u="sng" dirty="0" smtClean="0">
                <a:latin typeface="+mj-lt"/>
              </a:rPr>
              <a:t>LIGAMENTOSA</a:t>
            </a:r>
            <a:endParaRPr lang="it-IT" b="1" u="sng" dirty="0">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ANATOMIA PATOLOGICA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7" name="Text Box 5"/>
          <p:cNvSpPr txBox="1">
            <a:spLocks noChangeArrowheads="1"/>
          </p:cNvSpPr>
          <p:nvPr/>
        </p:nvSpPr>
        <p:spPr bwMode="auto">
          <a:xfrm>
            <a:off x="683568" y="2636912"/>
            <a:ext cx="8460432" cy="3323987"/>
          </a:xfrm>
          <a:prstGeom prst="rect">
            <a:avLst/>
          </a:prstGeom>
          <a:noFill/>
          <a:ln w="9525">
            <a:noFill/>
            <a:miter lim="800000"/>
            <a:headEnd/>
            <a:tailEnd/>
          </a:ln>
          <a:effectLst/>
        </p:spPr>
        <p:txBody>
          <a:bodyPr wrap="square">
            <a:spAutoFit/>
          </a:bodyPr>
          <a:lstStyle/>
          <a:p>
            <a:pPr>
              <a:lnSpc>
                <a:spcPct val="150000"/>
              </a:lnSpc>
            </a:pPr>
            <a:r>
              <a:rPr lang="it-IT" sz="2800" b="1" i="1" dirty="0" smtClean="0">
                <a:latin typeface="+mj-lt"/>
              </a:rPr>
              <a:t>ESTREMO PROSSIMALE DEL FEMORE (TESTA E COLLO)</a:t>
            </a:r>
          </a:p>
          <a:p>
            <a:pPr>
              <a:lnSpc>
                <a:spcPct val="150000"/>
              </a:lnSpc>
            </a:pPr>
            <a:r>
              <a:rPr lang="it-IT" sz="2800" b="1" i="1" dirty="0" smtClean="0">
                <a:latin typeface="+mj-lt"/>
              </a:rPr>
              <a:t>COTILE</a:t>
            </a:r>
          </a:p>
          <a:p>
            <a:pPr>
              <a:lnSpc>
                <a:spcPct val="150000"/>
              </a:lnSpc>
            </a:pPr>
            <a:r>
              <a:rPr lang="it-IT" sz="2800" b="1" i="1" dirty="0" smtClean="0">
                <a:latin typeface="+mj-lt"/>
              </a:rPr>
              <a:t>CAPSULA ARTICOLARE</a:t>
            </a:r>
          </a:p>
          <a:p>
            <a:pPr>
              <a:lnSpc>
                <a:spcPct val="150000"/>
              </a:lnSpc>
            </a:pPr>
            <a:r>
              <a:rPr lang="it-IT" sz="2800" b="1" i="1" dirty="0" smtClean="0">
                <a:latin typeface="+mj-lt"/>
              </a:rPr>
              <a:t>LEGAMENTO ROTONDO</a:t>
            </a:r>
          </a:p>
          <a:p>
            <a:pPr>
              <a:lnSpc>
                <a:spcPct val="150000"/>
              </a:lnSpc>
            </a:pPr>
            <a:r>
              <a:rPr lang="it-IT" sz="2800" b="1" i="1" dirty="0" smtClean="0">
                <a:latin typeface="+mj-lt"/>
              </a:rPr>
              <a:t>PULVINAR</a:t>
            </a:r>
            <a:endParaRPr lang="it-IT" sz="2800" b="1" i="1"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2"/>
          <p:cNvSpPr>
            <a:spLocks noChangeArrowheads="1"/>
          </p:cNvSpPr>
          <p:nvPr/>
        </p:nvSpPr>
        <p:spPr bwMode="auto">
          <a:xfrm>
            <a:off x="0" y="0"/>
            <a:ext cx="9144000" cy="285750"/>
          </a:xfrm>
          <a:prstGeom prst="rect">
            <a:avLst/>
          </a:prstGeom>
          <a:gradFill rotWithShape="1">
            <a:gsLst>
              <a:gs pos="0">
                <a:srgbClr val="FFFFFF"/>
              </a:gs>
              <a:gs pos="100000">
                <a:srgbClr val="3333FF"/>
              </a:gs>
            </a:gsLst>
            <a:lin ang="0" scaled="1"/>
          </a:gradFill>
          <a:ln w="9525">
            <a:noFill/>
            <a:miter lim="800000"/>
            <a:headEnd/>
            <a:tailEnd/>
          </a:ln>
        </p:spPr>
        <p:txBody>
          <a:bodyPr wrap="none" anchor="ctr"/>
          <a:lstStyle/>
          <a:p>
            <a:endParaRPr lang="it-IT">
              <a:latin typeface="Calibri" pitchFamily="34" charset="0"/>
            </a:endParaRPr>
          </a:p>
        </p:txBody>
      </p:sp>
      <p:sp>
        <p:nvSpPr>
          <p:cNvPr id="5123" name="Rectangle 13"/>
          <p:cNvSpPr>
            <a:spLocks noChangeArrowheads="1"/>
          </p:cNvSpPr>
          <p:nvPr/>
        </p:nvSpPr>
        <p:spPr bwMode="auto">
          <a:xfrm flipV="1">
            <a:off x="0" y="6572250"/>
            <a:ext cx="9144000" cy="285750"/>
          </a:xfrm>
          <a:prstGeom prst="rect">
            <a:avLst/>
          </a:prstGeom>
          <a:gradFill rotWithShape="1">
            <a:gsLst>
              <a:gs pos="0">
                <a:srgbClr val="FF6600"/>
              </a:gs>
              <a:gs pos="100000">
                <a:srgbClr val="FFFFFF"/>
              </a:gs>
            </a:gsLst>
            <a:lin ang="0" scaled="1"/>
          </a:gradFill>
          <a:ln w="9525" algn="ctr">
            <a:noFill/>
            <a:miter lim="800000"/>
            <a:headEnd/>
            <a:tailEnd/>
          </a:ln>
        </p:spPr>
        <p:txBody>
          <a:bodyPr wrap="none" anchor="ctr"/>
          <a:lstStyle/>
          <a:p>
            <a:endParaRPr lang="it-IT">
              <a:latin typeface="Calibri" pitchFamily="34" charset="0"/>
            </a:endParaRPr>
          </a:p>
        </p:txBody>
      </p:sp>
      <p:pic>
        <p:nvPicPr>
          <p:cNvPr id="5124" name="Immagine 4" descr="images.jpg"/>
          <p:cNvPicPr>
            <a:picLocks noChangeAspect="1"/>
          </p:cNvPicPr>
          <p:nvPr/>
        </p:nvPicPr>
        <p:blipFill>
          <a:blip r:embed="rId3" cstate="print"/>
          <a:srcRect/>
          <a:stretch>
            <a:fillRect/>
          </a:stretch>
        </p:blipFill>
        <p:spPr bwMode="auto">
          <a:xfrm>
            <a:off x="0" y="476250"/>
            <a:ext cx="1295400" cy="1296988"/>
          </a:xfrm>
          <a:prstGeom prst="rect">
            <a:avLst/>
          </a:prstGeom>
          <a:noFill/>
          <a:ln w="9525">
            <a:noFill/>
            <a:miter lim="800000"/>
            <a:headEnd/>
            <a:tailEnd/>
          </a:ln>
        </p:spPr>
      </p:pic>
      <p:sp>
        <p:nvSpPr>
          <p:cNvPr id="6" name="Titolo 1"/>
          <p:cNvSpPr txBox="1">
            <a:spLocks/>
          </p:cNvSpPr>
          <p:nvPr/>
        </p:nvSpPr>
        <p:spPr>
          <a:xfrm>
            <a:off x="468313" y="476250"/>
            <a:ext cx="8229600" cy="1143000"/>
          </a:xfrm>
          <a:prstGeom prst="rect">
            <a:avLst/>
          </a:prstGeom>
        </p:spPr>
        <p:txBody>
          <a:bodyPr anchor="ctr">
            <a:normAutofit/>
          </a:bodyPr>
          <a:lstStyle/>
          <a:p>
            <a:pPr algn="ctr" fontAlgn="auto">
              <a:spcAft>
                <a:spcPts val="0"/>
              </a:spcAft>
              <a:defRPr/>
            </a:pPr>
            <a:r>
              <a:rPr lang="it-IT" sz="4800" b="1" i="1" dirty="0" smtClean="0">
                <a:solidFill>
                  <a:schemeClr val="accent5">
                    <a:lumMod val="50000"/>
                  </a:schemeClr>
                </a:solidFill>
                <a:effectLst>
                  <a:outerShdw blurRad="38100" dist="38100" dir="2700000" algn="tl">
                    <a:srgbClr val="000000">
                      <a:alpha val="43137"/>
                    </a:srgbClr>
                  </a:outerShdw>
                </a:effectLst>
                <a:latin typeface="+mj-lt"/>
                <a:ea typeface="+mj-ea"/>
                <a:cs typeface="+mj-cs"/>
              </a:rPr>
              <a:t>ANATOMIA PATOLOGICA</a:t>
            </a:r>
            <a:endParaRPr lang="it-IT" sz="4800" b="1" i="1" dirty="0">
              <a:solidFill>
                <a:schemeClr val="accent5">
                  <a:lumMod val="50000"/>
                </a:schemeClr>
              </a:solidFill>
              <a:effectLst>
                <a:outerShdw blurRad="38100" dist="38100" dir="2700000" algn="tl">
                  <a:srgbClr val="000000">
                    <a:alpha val="43137"/>
                  </a:srgbClr>
                </a:outerShdw>
              </a:effectLst>
              <a:latin typeface="+mj-lt"/>
              <a:ea typeface="+mj-ea"/>
              <a:cs typeface="+mj-cs"/>
            </a:endParaRPr>
          </a:p>
        </p:txBody>
      </p:sp>
      <p:sp>
        <p:nvSpPr>
          <p:cNvPr id="7" name="Text Box 4"/>
          <p:cNvSpPr txBox="1">
            <a:spLocks noChangeArrowheads="1"/>
          </p:cNvSpPr>
          <p:nvPr/>
        </p:nvSpPr>
        <p:spPr bwMode="auto">
          <a:xfrm>
            <a:off x="1763688" y="1772816"/>
            <a:ext cx="5715219" cy="584775"/>
          </a:xfrm>
          <a:prstGeom prst="rect">
            <a:avLst/>
          </a:prstGeom>
          <a:noFill/>
          <a:ln w="9525">
            <a:noFill/>
            <a:miter lim="800000"/>
            <a:headEnd/>
            <a:tailEnd/>
          </a:ln>
          <a:effectLst/>
        </p:spPr>
        <p:txBody>
          <a:bodyPr wrap="none">
            <a:spAutoFit/>
          </a:bodyPr>
          <a:lstStyle/>
          <a:p>
            <a:r>
              <a:rPr lang="it-IT" sz="3200" b="1" i="1" dirty="0" smtClean="0">
                <a:solidFill>
                  <a:schemeClr val="accent1"/>
                </a:solidFill>
                <a:latin typeface="+mj-lt"/>
              </a:rPr>
              <a:t>1)DISPLASIA </a:t>
            </a:r>
            <a:r>
              <a:rPr lang="it-IT" sz="3200" b="1" i="1" dirty="0">
                <a:solidFill>
                  <a:schemeClr val="accent1"/>
                </a:solidFill>
                <a:latin typeface="+mj-lt"/>
              </a:rPr>
              <a:t>E PRE-LUSSAZIONE  </a:t>
            </a:r>
          </a:p>
        </p:txBody>
      </p:sp>
      <p:sp>
        <p:nvSpPr>
          <p:cNvPr id="10" name="Text Box 5"/>
          <p:cNvSpPr txBox="1">
            <a:spLocks noChangeArrowheads="1"/>
          </p:cNvSpPr>
          <p:nvPr/>
        </p:nvSpPr>
        <p:spPr bwMode="auto">
          <a:xfrm>
            <a:off x="683568" y="2636912"/>
            <a:ext cx="8460432" cy="4616648"/>
          </a:xfrm>
          <a:prstGeom prst="rect">
            <a:avLst/>
          </a:prstGeom>
          <a:noFill/>
          <a:ln w="9525">
            <a:noFill/>
            <a:miter lim="800000"/>
            <a:headEnd/>
            <a:tailEnd/>
          </a:ln>
          <a:effectLst/>
        </p:spPr>
        <p:txBody>
          <a:bodyPr wrap="square">
            <a:spAutoFit/>
          </a:bodyPr>
          <a:lstStyle/>
          <a:p>
            <a:pPr>
              <a:lnSpc>
                <a:spcPct val="150000"/>
              </a:lnSpc>
            </a:pPr>
            <a:r>
              <a:rPr lang="it-IT" sz="2800" b="1" i="1" u="sng" dirty="0" smtClean="0">
                <a:latin typeface="+mj-lt"/>
              </a:rPr>
              <a:t>ESTREMO PROSSIMALE DEL FEMORE (TESTA E COLLO)</a:t>
            </a:r>
          </a:p>
          <a:p>
            <a:pPr>
              <a:lnSpc>
                <a:spcPct val="150000"/>
              </a:lnSpc>
            </a:pPr>
            <a:r>
              <a:rPr lang="it-IT" sz="2800" i="1" dirty="0" smtClean="0">
                <a:latin typeface="+mj-lt"/>
              </a:rPr>
              <a:t>Antiversione della testa e Alterazioni cartilaginee</a:t>
            </a:r>
          </a:p>
          <a:p>
            <a:pPr>
              <a:lnSpc>
                <a:spcPct val="150000"/>
              </a:lnSpc>
            </a:pPr>
            <a:r>
              <a:rPr lang="it-IT" sz="2800" b="1" i="1" u="sng" dirty="0" smtClean="0">
                <a:latin typeface="+mj-lt"/>
              </a:rPr>
              <a:t>CAPSULA ARTICOLARE</a:t>
            </a:r>
          </a:p>
          <a:p>
            <a:pPr>
              <a:lnSpc>
                <a:spcPct val="150000"/>
              </a:lnSpc>
            </a:pPr>
            <a:r>
              <a:rPr lang="it-IT" sz="2800" i="1" dirty="0" smtClean="0">
                <a:latin typeface="+mj-lt"/>
              </a:rPr>
              <a:t>Retrazione anteriore</a:t>
            </a:r>
          </a:p>
          <a:p>
            <a:pPr>
              <a:lnSpc>
                <a:spcPct val="150000"/>
              </a:lnSpc>
            </a:pPr>
            <a:r>
              <a:rPr lang="it-IT" sz="2800" b="1" i="1" u="sng" dirty="0" smtClean="0">
                <a:latin typeface="+mj-lt"/>
              </a:rPr>
              <a:t>COTILE</a:t>
            </a:r>
          </a:p>
          <a:p>
            <a:pPr>
              <a:lnSpc>
                <a:spcPct val="150000"/>
              </a:lnSpc>
            </a:pPr>
            <a:r>
              <a:rPr lang="it-IT" sz="2800" i="1" dirty="0" err="1" smtClean="0">
                <a:latin typeface="+mj-lt"/>
              </a:rPr>
              <a:t>Neolimbus-</a:t>
            </a:r>
            <a:r>
              <a:rPr lang="it-IT" sz="2800" i="1" dirty="0" smtClean="0">
                <a:latin typeface="+mj-lt"/>
              </a:rPr>
              <a:t>&gt;</a:t>
            </a:r>
          </a:p>
          <a:p>
            <a:pPr>
              <a:lnSpc>
                <a:spcPct val="150000"/>
              </a:lnSpc>
            </a:pPr>
            <a:endParaRPr lang="it-IT" sz="2800" i="1" dirty="0" smtClean="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5065</TotalTime>
  <Words>4114</Words>
  <Application>Microsoft Office PowerPoint</Application>
  <PresentationFormat>Presentazione su schermo (4:3)</PresentationFormat>
  <Paragraphs>361</Paragraphs>
  <Slides>43</Slides>
  <Notes>43</Notes>
  <HiddenSlides>0</HiddenSlides>
  <MMClips>0</MMClips>
  <ScaleCrop>false</ScaleCrop>
  <HeadingPairs>
    <vt:vector size="4" baseType="variant">
      <vt:variant>
        <vt:lpstr>Tema</vt:lpstr>
      </vt:variant>
      <vt:variant>
        <vt:i4>1</vt:i4>
      </vt:variant>
      <vt:variant>
        <vt:lpstr>Titoli diapositive</vt:lpstr>
      </vt:variant>
      <vt:variant>
        <vt:i4>43</vt:i4>
      </vt:variant>
    </vt:vector>
  </HeadingPairs>
  <TitlesOfParts>
    <vt:vector size="44"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alfonso massimiliano cassari</dc:creator>
  <cp:lastModifiedBy>Giusi</cp:lastModifiedBy>
  <cp:revision>494</cp:revision>
  <dcterms:created xsi:type="dcterms:W3CDTF">2009-05-03T19:55:46Z</dcterms:created>
  <dcterms:modified xsi:type="dcterms:W3CDTF">2011-04-03T10:15:14Z</dcterms:modified>
</cp:coreProperties>
</file>